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8.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9.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10.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11.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12.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3" r:id="rId3"/>
  </p:sldMasterIdLst>
  <p:notesMasterIdLst>
    <p:notesMasterId r:id="rId43"/>
  </p:notesMasterIdLst>
  <p:sldIdLst>
    <p:sldId id="260" r:id="rId4"/>
    <p:sldId id="368" r:id="rId5"/>
    <p:sldId id="314" r:id="rId6"/>
    <p:sldId id="357" r:id="rId7"/>
    <p:sldId id="322" r:id="rId8"/>
    <p:sldId id="345" r:id="rId9"/>
    <p:sldId id="323" r:id="rId10"/>
    <p:sldId id="362" r:id="rId11"/>
    <p:sldId id="347" r:id="rId12"/>
    <p:sldId id="346" r:id="rId13"/>
    <p:sldId id="363" r:id="rId14"/>
    <p:sldId id="360" r:id="rId15"/>
    <p:sldId id="361" r:id="rId16"/>
    <p:sldId id="348" r:id="rId17"/>
    <p:sldId id="350" r:id="rId18"/>
    <p:sldId id="352" r:id="rId19"/>
    <p:sldId id="349" r:id="rId20"/>
    <p:sldId id="351" r:id="rId21"/>
    <p:sldId id="353" r:id="rId22"/>
    <p:sldId id="364" r:id="rId23"/>
    <p:sldId id="354" r:id="rId24"/>
    <p:sldId id="371" r:id="rId25"/>
    <p:sldId id="373" r:id="rId26"/>
    <p:sldId id="374" r:id="rId27"/>
    <p:sldId id="375" r:id="rId28"/>
    <p:sldId id="376" r:id="rId29"/>
    <p:sldId id="372" r:id="rId30"/>
    <p:sldId id="367" r:id="rId31"/>
    <p:sldId id="257" r:id="rId32"/>
    <p:sldId id="377" r:id="rId33"/>
    <p:sldId id="355" r:id="rId34"/>
    <p:sldId id="365" r:id="rId35"/>
    <p:sldId id="366" r:id="rId36"/>
    <p:sldId id="369" r:id="rId37"/>
    <p:sldId id="378" r:id="rId38"/>
    <p:sldId id="379" r:id="rId39"/>
    <p:sldId id="370" r:id="rId40"/>
    <p:sldId id="266" r:id="rId41"/>
    <p:sldId id="35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DC3"/>
    <a:srgbClr val="8EB69C"/>
    <a:srgbClr val="FFE385"/>
    <a:srgbClr val="D94F33"/>
    <a:srgbClr val="834026"/>
    <a:srgbClr val="4EAB90"/>
    <a:srgbClr val="EEBF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7" autoAdjust="0"/>
    <p:restoredTop sz="94660"/>
  </p:normalViewPr>
  <p:slideViewPr>
    <p:cSldViewPr snapToGrid="0">
      <p:cViewPr varScale="1">
        <p:scale>
          <a:sx n="113" d="100"/>
          <a:sy n="113"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ygb\Desktop\ee-char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ygb\Desktop\ee-char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ygb\Desktop\ee-chart.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ygb\Desktop\ee-char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ygb\Desktop\ee-char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ygb\Desktop\ee-char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ygb\Desktop\ee-chart.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ygb\Desktop\ee-chart.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oleObject" Target="file:///C:\Users\ygb\Desktop\ee-chart.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6.xlsx"/></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8.xlsx"/></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9.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package" Target="../embeddings/Microsoft_Excel_Worksheet10.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package" Target="../embeddings/Microsoft_Excel_Worksheet11.xlsx"/></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package" Target="../embeddings/Microsoft_Excel_Worksheet12.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1.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2.bin"/></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embeddings/oleObject3.bin"/></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embeddings/oleObject4.bin"/></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3.xlsx"/></Relationships>
</file>

<file path=ppt/charts/_rels/chart9.xml.rels><?xml version="1.0" encoding="UTF-8" standalone="yes"?>
<Relationships xmlns="http://schemas.openxmlformats.org/package/2006/relationships"><Relationship Id="rId3" Type="http://schemas.openxmlformats.org/officeDocument/2006/relationships/oleObject" Target="file:///C:\Users\ygb\Desktop\ee-char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656249999999998E-2"/>
          <c:y val="2.1564887722368038E-2"/>
          <c:w val="0.9398854166666667"/>
          <c:h val="0.86772149314669"/>
        </c:manualLayout>
      </c:layout>
      <c:barChart>
        <c:barDir val="col"/>
        <c:grouping val="clustered"/>
        <c:varyColors val="0"/>
        <c:ser>
          <c:idx val="0"/>
          <c:order val="0"/>
          <c:tx>
            <c:strRef>
              <c:f>Sheet1!$C$2</c:f>
              <c:strCache>
                <c:ptCount val="1"/>
                <c:pt idx="0">
                  <c:v>Spectral bands</c:v>
                </c:pt>
              </c:strCache>
            </c:strRef>
          </c:tx>
          <c:spPr>
            <a:solidFill>
              <a:srgbClr val="4EAB90"/>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Sheet1!$D$1:$I$1</c:f>
              <c:strCache>
                <c:ptCount val="6"/>
                <c:pt idx="0">
                  <c:v>OA</c:v>
                </c:pt>
                <c:pt idx="1">
                  <c:v>Kappa</c:v>
                </c:pt>
                <c:pt idx="2">
                  <c:v>UA(Citrus)</c:v>
                </c:pt>
                <c:pt idx="3">
                  <c:v>PA(Citrus)</c:v>
                </c:pt>
                <c:pt idx="4">
                  <c:v>UA(IPS)</c:v>
                </c:pt>
                <c:pt idx="5">
                  <c:v>PA(IPS)</c:v>
                </c:pt>
              </c:strCache>
            </c:strRef>
          </c:cat>
          <c:val>
            <c:numRef>
              <c:f>Sheet1!$D$2:$I$2</c:f>
              <c:numCache>
                <c:formatCode>General</c:formatCode>
                <c:ptCount val="6"/>
                <c:pt idx="0" formatCode="0.00%">
                  <c:v>0.8679</c:v>
                </c:pt>
                <c:pt idx="1">
                  <c:v>0.84</c:v>
                </c:pt>
                <c:pt idx="2" formatCode="0.00%">
                  <c:v>0.86809999999999998</c:v>
                </c:pt>
                <c:pt idx="3" formatCode="0.00%">
                  <c:v>0.84040000000000004</c:v>
                </c:pt>
                <c:pt idx="4" formatCode="0.00%">
                  <c:v>0.7792</c:v>
                </c:pt>
                <c:pt idx="5" formatCode="0.00%">
                  <c:v>0.69769999999999999</c:v>
                </c:pt>
              </c:numCache>
            </c:numRef>
          </c:val>
          <c:extLst>
            <c:ext xmlns:c16="http://schemas.microsoft.com/office/drawing/2014/chart" uri="{C3380CC4-5D6E-409C-BE32-E72D297353CC}">
              <c16:uniqueId val="{00000000-0D73-41D0-AA28-19A90BB9F0DD}"/>
            </c:ext>
          </c:extLst>
        </c:ser>
        <c:ser>
          <c:idx val="1"/>
          <c:order val="1"/>
          <c:tx>
            <c:strRef>
              <c:f>Sheet1!$C$3</c:f>
              <c:strCache>
                <c:ptCount val="1"/>
                <c:pt idx="0">
                  <c:v>Spectral bands（non-seasonal）</c:v>
                </c:pt>
              </c:strCache>
            </c:strRef>
          </c:tx>
          <c:spPr>
            <a:solidFill>
              <a:srgbClr val="EDDDC3"/>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Sheet1!$D$1:$I$1</c:f>
              <c:strCache>
                <c:ptCount val="6"/>
                <c:pt idx="0">
                  <c:v>OA</c:v>
                </c:pt>
                <c:pt idx="1">
                  <c:v>Kappa</c:v>
                </c:pt>
                <c:pt idx="2">
                  <c:v>UA(Citrus)</c:v>
                </c:pt>
                <c:pt idx="3">
                  <c:v>PA(Citrus)</c:v>
                </c:pt>
                <c:pt idx="4">
                  <c:v>UA(IPS)</c:v>
                </c:pt>
                <c:pt idx="5">
                  <c:v>PA(IPS)</c:v>
                </c:pt>
              </c:strCache>
            </c:strRef>
          </c:cat>
          <c:val>
            <c:numRef>
              <c:f>Sheet1!$D$3:$I$3</c:f>
              <c:numCache>
                <c:formatCode>General</c:formatCode>
                <c:ptCount val="6"/>
                <c:pt idx="0" formatCode="0.00%">
                  <c:v>0.83740000000000003</c:v>
                </c:pt>
                <c:pt idx="1">
                  <c:v>0.83</c:v>
                </c:pt>
                <c:pt idx="2" formatCode="0.00%">
                  <c:v>0.78380000000000005</c:v>
                </c:pt>
                <c:pt idx="3" formatCode="0.00%">
                  <c:v>0.76990000000000003</c:v>
                </c:pt>
                <c:pt idx="4" formatCode="0.00%">
                  <c:v>0.8206</c:v>
                </c:pt>
                <c:pt idx="5" formatCode="0.00%">
                  <c:v>0.66290000000000004</c:v>
                </c:pt>
              </c:numCache>
            </c:numRef>
          </c:val>
          <c:extLst>
            <c:ext xmlns:c16="http://schemas.microsoft.com/office/drawing/2014/chart" uri="{C3380CC4-5D6E-409C-BE32-E72D297353CC}">
              <c16:uniqueId val="{00000001-0D73-41D0-AA28-19A90BB9F0DD}"/>
            </c:ext>
          </c:extLst>
        </c:ser>
        <c:ser>
          <c:idx val="2"/>
          <c:order val="2"/>
          <c:tx>
            <c:strRef>
              <c:f>Sheet1!$C$4</c:f>
              <c:strCache>
                <c:ptCount val="1"/>
                <c:pt idx="0">
                  <c:v>Conventional spectral index</c:v>
                </c:pt>
              </c:strCache>
            </c:strRef>
          </c:tx>
          <c:spPr>
            <a:solidFill>
              <a:srgbClr val="EEBF6D"/>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Sheet1!$D$1:$I$1</c:f>
              <c:strCache>
                <c:ptCount val="6"/>
                <c:pt idx="0">
                  <c:v>OA</c:v>
                </c:pt>
                <c:pt idx="1">
                  <c:v>Kappa</c:v>
                </c:pt>
                <c:pt idx="2">
                  <c:v>UA(Citrus)</c:v>
                </c:pt>
                <c:pt idx="3">
                  <c:v>PA(Citrus)</c:v>
                </c:pt>
                <c:pt idx="4">
                  <c:v>UA(IPS)</c:v>
                </c:pt>
                <c:pt idx="5">
                  <c:v>PA(IPS)</c:v>
                </c:pt>
              </c:strCache>
            </c:strRef>
          </c:cat>
          <c:val>
            <c:numRef>
              <c:f>Sheet1!$D$4:$I$4</c:f>
              <c:numCache>
                <c:formatCode>General</c:formatCode>
                <c:ptCount val="6"/>
                <c:pt idx="0" formatCode="0.00%">
                  <c:v>0.8327</c:v>
                </c:pt>
                <c:pt idx="1">
                  <c:v>0.8</c:v>
                </c:pt>
                <c:pt idx="2" formatCode="0.00%">
                  <c:v>0.82410000000000005</c:v>
                </c:pt>
                <c:pt idx="3" formatCode="0.00%">
                  <c:v>0.82410000000000005</c:v>
                </c:pt>
                <c:pt idx="4" formatCode="0.00%">
                  <c:v>0.70509999999999995</c:v>
                </c:pt>
                <c:pt idx="5" formatCode="0.00%">
                  <c:v>0.82410000000000005</c:v>
                </c:pt>
              </c:numCache>
            </c:numRef>
          </c:val>
          <c:extLst>
            <c:ext xmlns:c16="http://schemas.microsoft.com/office/drawing/2014/chart" uri="{C3380CC4-5D6E-409C-BE32-E72D297353CC}">
              <c16:uniqueId val="{00000002-0D73-41D0-AA28-19A90BB9F0DD}"/>
            </c:ext>
          </c:extLst>
        </c:ser>
        <c:ser>
          <c:idx val="3"/>
          <c:order val="3"/>
          <c:tx>
            <c:strRef>
              <c:f>Sheet1!$C$5</c:f>
              <c:strCache>
                <c:ptCount val="1"/>
                <c:pt idx="0">
                  <c:v>Red-edge index</c:v>
                </c:pt>
              </c:strCache>
            </c:strRef>
          </c:tx>
          <c:spPr>
            <a:solidFill>
              <a:srgbClr val="83402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Sheet1!$D$1:$I$1</c:f>
              <c:strCache>
                <c:ptCount val="6"/>
                <c:pt idx="0">
                  <c:v>OA</c:v>
                </c:pt>
                <c:pt idx="1">
                  <c:v>Kappa</c:v>
                </c:pt>
                <c:pt idx="2">
                  <c:v>UA(Citrus)</c:v>
                </c:pt>
                <c:pt idx="3">
                  <c:v>PA(Citrus)</c:v>
                </c:pt>
                <c:pt idx="4">
                  <c:v>UA(IPS)</c:v>
                </c:pt>
                <c:pt idx="5">
                  <c:v>PA(IPS)</c:v>
                </c:pt>
              </c:strCache>
            </c:strRef>
          </c:cat>
          <c:val>
            <c:numRef>
              <c:f>Sheet1!$D$5:$I$5</c:f>
              <c:numCache>
                <c:formatCode>General</c:formatCode>
                <c:ptCount val="6"/>
                <c:pt idx="0" formatCode="0.00%">
                  <c:v>0.78469999999999995</c:v>
                </c:pt>
                <c:pt idx="1">
                  <c:v>0.74</c:v>
                </c:pt>
                <c:pt idx="2" formatCode="0.00%">
                  <c:v>0.68269999999999997</c:v>
                </c:pt>
                <c:pt idx="3" formatCode="0.00%">
                  <c:v>0.62070000000000003</c:v>
                </c:pt>
                <c:pt idx="4" formatCode="0.00%">
                  <c:v>0.60560000000000003</c:v>
                </c:pt>
                <c:pt idx="5" formatCode="0.00%">
                  <c:v>0.56410000000000005</c:v>
                </c:pt>
              </c:numCache>
            </c:numRef>
          </c:val>
          <c:extLst>
            <c:ext xmlns:c16="http://schemas.microsoft.com/office/drawing/2014/chart" uri="{C3380CC4-5D6E-409C-BE32-E72D297353CC}">
              <c16:uniqueId val="{00000003-0D73-41D0-AA28-19A90BB9F0DD}"/>
            </c:ext>
          </c:extLst>
        </c:ser>
        <c:ser>
          <c:idx val="4"/>
          <c:order val="4"/>
          <c:tx>
            <c:strRef>
              <c:f>Sheet1!$C$6</c:f>
              <c:strCache>
                <c:ptCount val="1"/>
                <c:pt idx="0">
                  <c:v>Topographic-temperature </c:v>
                </c:pt>
              </c:strCache>
            </c:strRef>
          </c:tx>
          <c:spPr>
            <a:solidFill>
              <a:srgbClr val="D94F33"/>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Sheet1!$D$1:$I$1</c:f>
              <c:strCache>
                <c:ptCount val="6"/>
                <c:pt idx="0">
                  <c:v>OA</c:v>
                </c:pt>
                <c:pt idx="1">
                  <c:v>Kappa</c:v>
                </c:pt>
                <c:pt idx="2">
                  <c:v>UA(Citrus)</c:v>
                </c:pt>
                <c:pt idx="3">
                  <c:v>PA(Citrus)</c:v>
                </c:pt>
                <c:pt idx="4">
                  <c:v>UA(IPS)</c:v>
                </c:pt>
                <c:pt idx="5">
                  <c:v>PA(IPS)</c:v>
                </c:pt>
              </c:strCache>
            </c:strRef>
          </c:cat>
          <c:val>
            <c:numRef>
              <c:f>Sheet1!$D$6:$I$6</c:f>
              <c:numCache>
                <c:formatCode>General</c:formatCode>
                <c:ptCount val="6"/>
                <c:pt idx="0" formatCode="0.00%">
                  <c:v>0.57989999999999997</c:v>
                </c:pt>
                <c:pt idx="1">
                  <c:v>0.49</c:v>
                </c:pt>
                <c:pt idx="2" formatCode="0.00%">
                  <c:v>0.44390000000000002</c:v>
                </c:pt>
                <c:pt idx="3" formatCode="0.00%">
                  <c:v>0.42380000000000001</c:v>
                </c:pt>
                <c:pt idx="4" formatCode="0.00%">
                  <c:v>0.48020000000000002</c:v>
                </c:pt>
                <c:pt idx="5" formatCode="0.00%">
                  <c:v>0.4536</c:v>
                </c:pt>
              </c:numCache>
            </c:numRef>
          </c:val>
          <c:extLst>
            <c:ext xmlns:c16="http://schemas.microsoft.com/office/drawing/2014/chart" uri="{C3380CC4-5D6E-409C-BE32-E72D297353CC}">
              <c16:uniqueId val="{00000004-0D73-41D0-AA28-19A90BB9F0DD}"/>
            </c:ext>
          </c:extLst>
        </c:ser>
        <c:ser>
          <c:idx val="5"/>
          <c:order val="5"/>
          <c:tx>
            <c:strRef>
              <c:f>Sheet1!$C$7</c:f>
              <c:strCache>
                <c:ptCount val="1"/>
                <c:pt idx="0">
                  <c:v>Texture</c:v>
                </c:pt>
              </c:strCache>
            </c:strRef>
          </c:tx>
          <c:spPr>
            <a:solidFill>
              <a:srgbClr val="8EB69C"/>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Sheet1!$D$1:$I$1</c:f>
              <c:strCache>
                <c:ptCount val="6"/>
                <c:pt idx="0">
                  <c:v>OA</c:v>
                </c:pt>
                <c:pt idx="1">
                  <c:v>Kappa</c:v>
                </c:pt>
                <c:pt idx="2">
                  <c:v>UA(Citrus)</c:v>
                </c:pt>
                <c:pt idx="3">
                  <c:v>PA(Citrus)</c:v>
                </c:pt>
                <c:pt idx="4">
                  <c:v>UA(IPS)</c:v>
                </c:pt>
                <c:pt idx="5">
                  <c:v>PA(IPS)</c:v>
                </c:pt>
              </c:strCache>
            </c:strRef>
          </c:cat>
          <c:val>
            <c:numRef>
              <c:f>Sheet1!$D$7:$I$7</c:f>
              <c:numCache>
                <c:formatCode>General</c:formatCode>
                <c:ptCount val="6"/>
                <c:pt idx="0" formatCode="0.00%">
                  <c:v>0.56159999999999999</c:v>
                </c:pt>
                <c:pt idx="1">
                  <c:v>0.46</c:v>
                </c:pt>
                <c:pt idx="2" formatCode="0.00%">
                  <c:v>0.46339999999999998</c:v>
                </c:pt>
                <c:pt idx="3" formatCode="0.00%">
                  <c:v>0.41749999999999998</c:v>
                </c:pt>
                <c:pt idx="4" formatCode="0.00%">
                  <c:v>0.46560000000000001</c:v>
                </c:pt>
                <c:pt idx="5" formatCode="0.00%">
                  <c:v>0.42680000000000001</c:v>
                </c:pt>
              </c:numCache>
            </c:numRef>
          </c:val>
          <c:extLst>
            <c:ext xmlns:c16="http://schemas.microsoft.com/office/drawing/2014/chart" uri="{C3380CC4-5D6E-409C-BE32-E72D297353CC}">
              <c16:uniqueId val="{00000005-0D73-41D0-AA28-19A90BB9F0DD}"/>
            </c:ext>
          </c:extLst>
        </c:ser>
        <c:dLbls>
          <c:showLegendKey val="0"/>
          <c:showVal val="0"/>
          <c:showCatName val="0"/>
          <c:showSerName val="0"/>
          <c:showPercent val="0"/>
          <c:showBubbleSize val="0"/>
        </c:dLbls>
        <c:gapWidth val="219"/>
        <c:overlap val="-27"/>
        <c:axId val="1808878479"/>
        <c:axId val="1808878959"/>
      </c:barChart>
      <c:catAx>
        <c:axId val="1808878479"/>
        <c:scaling>
          <c:orientation val="minMax"/>
        </c:scaling>
        <c:delete val="0"/>
        <c:axPos val="b"/>
        <c:numFmt formatCode="General" sourceLinked="1"/>
        <c:majorTickMark val="none"/>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lumMod val="95000"/>
                    <a:lumOff val="5000"/>
                  </a:schemeClr>
                </a:solidFill>
                <a:latin typeface="Times New Roman" panose="02020603050405020304" pitchFamily="18" charset="0"/>
                <a:ea typeface="+mn-ea"/>
                <a:cs typeface="Times New Roman" panose="02020603050405020304" pitchFamily="18" charset="0"/>
              </a:defRPr>
            </a:pPr>
            <a:endParaRPr lang="zh-CN"/>
          </a:p>
        </c:txPr>
        <c:crossAx val="1808878959"/>
        <c:crosses val="autoZero"/>
        <c:auto val="1"/>
        <c:lblAlgn val="ctr"/>
        <c:lblOffset val="100"/>
        <c:noMultiLvlLbl val="0"/>
      </c:catAx>
      <c:valAx>
        <c:axId val="180887895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1" i="0" u="none" strike="noStrike" kern="1200" baseline="0">
                <a:solidFill>
                  <a:schemeClr val="tx1">
                    <a:lumMod val="95000"/>
                    <a:lumOff val="5000"/>
                  </a:schemeClr>
                </a:solidFill>
                <a:latin typeface="Times New Roman" panose="02020603050405020304" pitchFamily="18" charset="0"/>
                <a:ea typeface="+mn-ea"/>
                <a:cs typeface="Times New Roman" panose="02020603050405020304" pitchFamily="18" charset="0"/>
              </a:defRPr>
            </a:pPr>
            <a:endParaRPr lang="zh-CN"/>
          </a:p>
        </c:txPr>
        <c:crossAx val="18088784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95000"/>
                  <a:lumOff val="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select!$G$253</c:f>
              <c:strCache>
                <c:ptCount val="1"/>
                <c:pt idx="0">
                  <c:v>Column2</c:v>
                </c:pt>
              </c:strCache>
            </c:strRef>
          </c:tx>
          <c:spPr>
            <a:solidFill>
              <a:schemeClr val="accent1"/>
            </a:solidFill>
            <a:ln>
              <a:noFill/>
            </a:ln>
            <a:effectLst/>
          </c:spPr>
          <c:invertIfNegative val="0"/>
          <c:cat>
            <c:strRef>
              <c:f>select!$F$254:$F$297</c:f>
              <c:strCache>
                <c:ptCount val="44"/>
                <c:pt idx="0">
                  <c:v>B1_4</c:v>
                </c:pt>
                <c:pt idx="1">
                  <c:v>B12_2</c:v>
                </c:pt>
                <c:pt idx="2">
                  <c:v>B2_4</c:v>
                </c:pt>
                <c:pt idx="3">
                  <c:v>B12_1</c:v>
                </c:pt>
                <c:pt idx="4">
                  <c:v>B4_4</c:v>
                </c:pt>
                <c:pt idx="5">
                  <c:v>B11_4</c:v>
                </c:pt>
                <c:pt idx="6">
                  <c:v>B8_4</c:v>
                </c:pt>
                <c:pt idx="7">
                  <c:v>B12_4</c:v>
                </c:pt>
                <c:pt idx="8">
                  <c:v>B7_1</c:v>
                </c:pt>
                <c:pt idx="9">
                  <c:v>B7_4</c:v>
                </c:pt>
                <c:pt idx="10">
                  <c:v>B9_1</c:v>
                </c:pt>
                <c:pt idx="11">
                  <c:v>B1_2</c:v>
                </c:pt>
                <c:pt idx="12">
                  <c:v>B4_1</c:v>
                </c:pt>
                <c:pt idx="13">
                  <c:v>B2_3</c:v>
                </c:pt>
                <c:pt idx="14">
                  <c:v>B5_2</c:v>
                </c:pt>
                <c:pt idx="15">
                  <c:v>B8_1</c:v>
                </c:pt>
                <c:pt idx="16">
                  <c:v>B11_1</c:v>
                </c:pt>
                <c:pt idx="17">
                  <c:v>B4_2</c:v>
                </c:pt>
                <c:pt idx="18">
                  <c:v>B11_2</c:v>
                </c:pt>
                <c:pt idx="19">
                  <c:v>B5_4</c:v>
                </c:pt>
                <c:pt idx="20">
                  <c:v>B2_1</c:v>
                </c:pt>
                <c:pt idx="21">
                  <c:v>B2_2</c:v>
                </c:pt>
                <c:pt idx="22">
                  <c:v>B1_1</c:v>
                </c:pt>
                <c:pt idx="23">
                  <c:v>B9_2</c:v>
                </c:pt>
                <c:pt idx="24">
                  <c:v>B11_3</c:v>
                </c:pt>
                <c:pt idx="25">
                  <c:v>B9_4</c:v>
                </c:pt>
                <c:pt idx="26">
                  <c:v>B5_1</c:v>
                </c:pt>
                <c:pt idx="27">
                  <c:v>B6_3</c:v>
                </c:pt>
                <c:pt idx="28">
                  <c:v>B3_4</c:v>
                </c:pt>
                <c:pt idx="29">
                  <c:v>B6_4</c:v>
                </c:pt>
                <c:pt idx="30">
                  <c:v>B4_3</c:v>
                </c:pt>
                <c:pt idx="31">
                  <c:v>B6_1</c:v>
                </c:pt>
                <c:pt idx="32">
                  <c:v>B3_2</c:v>
                </c:pt>
                <c:pt idx="33">
                  <c:v>B12_3</c:v>
                </c:pt>
                <c:pt idx="34">
                  <c:v>B8_3</c:v>
                </c:pt>
                <c:pt idx="35">
                  <c:v>B3_1</c:v>
                </c:pt>
                <c:pt idx="36">
                  <c:v>B1_3</c:v>
                </c:pt>
                <c:pt idx="37">
                  <c:v>B7_3</c:v>
                </c:pt>
                <c:pt idx="38">
                  <c:v>B5_3</c:v>
                </c:pt>
                <c:pt idx="39">
                  <c:v>B8_2</c:v>
                </c:pt>
                <c:pt idx="40">
                  <c:v>B3_3</c:v>
                </c:pt>
                <c:pt idx="41">
                  <c:v>B6_2</c:v>
                </c:pt>
                <c:pt idx="42">
                  <c:v>B7_2</c:v>
                </c:pt>
                <c:pt idx="43">
                  <c:v>B9_3</c:v>
                </c:pt>
              </c:strCache>
            </c:strRef>
          </c:cat>
          <c:val>
            <c:numRef>
              <c:f>select!$G$254:$G$297</c:f>
              <c:numCache>
                <c:formatCode>0.00_ </c:formatCode>
                <c:ptCount val="44"/>
                <c:pt idx="0">
                  <c:v>103.31186707302047</c:v>
                </c:pt>
                <c:pt idx="1">
                  <c:v>94.11486849309324</c:v>
                </c:pt>
                <c:pt idx="2">
                  <c:v>91.864016464179443</c:v>
                </c:pt>
                <c:pt idx="3">
                  <c:v>90.870235287285979</c:v>
                </c:pt>
                <c:pt idx="4">
                  <c:v>89.125573351246985</c:v>
                </c:pt>
                <c:pt idx="5">
                  <c:v>88.587936052088963</c:v>
                </c:pt>
                <c:pt idx="6">
                  <c:v>88.279951156041037</c:v>
                </c:pt>
                <c:pt idx="7">
                  <c:v>87.715422757328568</c:v>
                </c:pt>
                <c:pt idx="8">
                  <c:v>85.2863607748818</c:v>
                </c:pt>
                <c:pt idx="9">
                  <c:v>84.132853423827868</c:v>
                </c:pt>
                <c:pt idx="10">
                  <c:v>82.561388180179193</c:v>
                </c:pt>
                <c:pt idx="11">
                  <c:v>81.022851928134571</c:v>
                </c:pt>
                <c:pt idx="12">
                  <c:v>80.786184313139671</c:v>
                </c:pt>
                <c:pt idx="13">
                  <c:v>80.209256546253997</c:v>
                </c:pt>
                <c:pt idx="14">
                  <c:v>79.978913577089131</c:v>
                </c:pt>
                <c:pt idx="15">
                  <c:v>79.930807505397667</c:v>
                </c:pt>
                <c:pt idx="16">
                  <c:v>79.258717869664835</c:v>
                </c:pt>
                <c:pt idx="17">
                  <c:v>77.800725890534238</c:v>
                </c:pt>
                <c:pt idx="18">
                  <c:v>77.625159012596882</c:v>
                </c:pt>
                <c:pt idx="19">
                  <c:v>77.588406697018115</c:v>
                </c:pt>
                <c:pt idx="20">
                  <c:v>77.271593183871786</c:v>
                </c:pt>
                <c:pt idx="21">
                  <c:v>77.072330741478311</c:v>
                </c:pt>
                <c:pt idx="22">
                  <c:v>76.618606000977707</c:v>
                </c:pt>
                <c:pt idx="23">
                  <c:v>76.309214268363576</c:v>
                </c:pt>
                <c:pt idx="24">
                  <c:v>76.226582245826606</c:v>
                </c:pt>
                <c:pt idx="25">
                  <c:v>74.66344310527171</c:v>
                </c:pt>
                <c:pt idx="26">
                  <c:v>74.211214223543934</c:v>
                </c:pt>
                <c:pt idx="27">
                  <c:v>74.130845955170969</c:v>
                </c:pt>
                <c:pt idx="28">
                  <c:v>72.49287578492148</c:v>
                </c:pt>
                <c:pt idx="29">
                  <c:v>71.223292715397193</c:v>
                </c:pt>
                <c:pt idx="30">
                  <c:v>70.289718717778044</c:v>
                </c:pt>
                <c:pt idx="31">
                  <c:v>69.966897493430537</c:v>
                </c:pt>
                <c:pt idx="32">
                  <c:v>69.911787371644721</c:v>
                </c:pt>
                <c:pt idx="33">
                  <c:v>69.864545351878462</c:v>
                </c:pt>
                <c:pt idx="34">
                  <c:v>69.321297207613355</c:v>
                </c:pt>
                <c:pt idx="35">
                  <c:v>68.844503860289635</c:v>
                </c:pt>
                <c:pt idx="36">
                  <c:v>68.589932554987783</c:v>
                </c:pt>
                <c:pt idx="37">
                  <c:v>67.149070339225801</c:v>
                </c:pt>
                <c:pt idx="38">
                  <c:v>65.527008193949627</c:v>
                </c:pt>
                <c:pt idx="39">
                  <c:v>65.118968740252683</c:v>
                </c:pt>
                <c:pt idx="40">
                  <c:v>65.009420710461811</c:v>
                </c:pt>
                <c:pt idx="41">
                  <c:v>64.262591114723733</c:v>
                </c:pt>
                <c:pt idx="42">
                  <c:v>63.626081515327463</c:v>
                </c:pt>
                <c:pt idx="43">
                  <c:v>60.252686589581721</c:v>
                </c:pt>
              </c:numCache>
            </c:numRef>
          </c:val>
          <c:extLst>
            <c:ext xmlns:c16="http://schemas.microsoft.com/office/drawing/2014/chart" uri="{C3380CC4-5D6E-409C-BE32-E72D297353CC}">
              <c16:uniqueId val="{00000000-8C59-4BC5-B341-AA1536266D6D}"/>
            </c:ext>
          </c:extLst>
        </c:ser>
        <c:dLbls>
          <c:showLegendKey val="0"/>
          <c:showVal val="0"/>
          <c:showCatName val="0"/>
          <c:showSerName val="0"/>
          <c:showPercent val="0"/>
          <c:showBubbleSize val="0"/>
        </c:dLbls>
        <c:gapWidth val="219"/>
        <c:overlap val="-27"/>
        <c:axId val="2041547503"/>
        <c:axId val="2041540431"/>
      </c:barChart>
      <c:catAx>
        <c:axId val="2041547503"/>
        <c:scaling>
          <c:orientation val="minMax"/>
        </c:scaling>
        <c:delete val="0"/>
        <c:axPos val="b"/>
        <c:title>
          <c:tx>
            <c:rich>
              <a:bodyPr rot="0" spcFirstLastPara="1" vertOverflow="ellipsis" vert="horz" wrap="square" anchor="ctr" anchorCtr="1"/>
              <a:lstStyle/>
              <a:p>
                <a:pPr>
                  <a:defRPr lang="en-US" altLang="zh-CN"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altLang="zh-CN" sz="1400" b="1" dirty="0"/>
                  <a:t>Band</a:t>
                </a:r>
                <a:endParaRPr lang="zh-CN" altLang="en-US" sz="1400" b="1" dirty="0"/>
              </a:p>
            </c:rich>
          </c:tx>
          <c:layout>
            <c:manualLayout>
              <c:xMode val="edge"/>
              <c:yMode val="edge"/>
              <c:x val="0.45245855243698535"/>
              <c:y val="0.90993805428784336"/>
            </c:manualLayout>
          </c:layout>
          <c:overlay val="0"/>
          <c:spPr>
            <a:noFill/>
            <a:ln>
              <a:noFill/>
            </a:ln>
            <a:effectLst/>
          </c:spPr>
          <c:txPr>
            <a:bodyPr rot="0" spcFirstLastPara="1" vertOverflow="ellipsis" vert="horz" wrap="square" anchor="ctr" anchorCtr="1"/>
            <a:lstStyle/>
            <a:p>
              <a:pPr>
                <a:defRPr lang="en-US" altLang="zh-CN"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zh-CN" sz="11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2041540431"/>
        <c:crosses val="autoZero"/>
        <c:auto val="1"/>
        <c:lblAlgn val="ctr"/>
        <c:lblOffset val="100"/>
        <c:noMultiLvlLbl val="0"/>
      </c:catAx>
      <c:valAx>
        <c:axId val="204154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altLang="zh-CN"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altLang="zh-CN" sz="1400" b="1" dirty="0"/>
                  <a:t>Score</a:t>
                </a:r>
                <a:endParaRPr lang="zh-CN" altLang="en-US" sz="1400" b="1" dirty="0"/>
              </a:p>
            </c:rich>
          </c:tx>
          <c:overlay val="0"/>
          <c:spPr>
            <a:noFill/>
            <a:ln>
              <a:noFill/>
            </a:ln>
            <a:effectLst/>
          </c:spPr>
          <c:txPr>
            <a:bodyPr rot="-5400000" spcFirstLastPara="1" vertOverflow="ellipsis" vert="horz" wrap="square" anchor="ctr" anchorCtr="1"/>
            <a:lstStyle/>
            <a:p>
              <a:pPr>
                <a:defRPr lang="en-US" altLang="zh-CN"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lang="en-US" altLang="zh-CN"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20415475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zh-CN" sz="1000" b="0"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5730673837521"/>
          <c:y val="3.5928981494388446E-2"/>
          <c:w val="0.82318955326814403"/>
          <c:h val="0.78166689739426964"/>
        </c:manualLayout>
      </c:layout>
      <c:lineChart>
        <c:grouping val="standard"/>
        <c:varyColors val="0"/>
        <c:ser>
          <c:idx val="0"/>
          <c:order val="0"/>
          <c:tx>
            <c:strRef>
              <c:f>select!$D$74</c:f>
              <c:strCache>
                <c:ptCount val="1"/>
                <c:pt idx="0">
                  <c:v>overall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select!$C$75:$C$100</c:f>
              <c:numCache>
                <c:formatCode>0.00_ </c:formatCode>
                <c:ptCount val="26"/>
                <c:pt idx="0">
                  <c:v>26</c:v>
                </c:pt>
                <c:pt idx="1">
                  <c:v>25</c:v>
                </c:pt>
                <c:pt idx="2">
                  <c:v>24</c:v>
                </c:pt>
                <c:pt idx="3">
                  <c:v>23</c:v>
                </c:pt>
                <c:pt idx="4">
                  <c:v>22</c:v>
                </c:pt>
                <c:pt idx="5">
                  <c:v>21</c:v>
                </c:pt>
                <c:pt idx="6">
                  <c:v>20</c:v>
                </c:pt>
                <c:pt idx="7">
                  <c:v>19</c:v>
                </c:pt>
                <c:pt idx="8">
                  <c:v>18</c:v>
                </c:pt>
                <c:pt idx="9">
                  <c:v>17</c:v>
                </c:pt>
                <c:pt idx="10">
                  <c:v>16</c:v>
                </c:pt>
                <c:pt idx="11">
                  <c:v>15</c:v>
                </c:pt>
                <c:pt idx="12">
                  <c:v>14</c:v>
                </c:pt>
                <c:pt idx="13">
                  <c:v>13</c:v>
                </c:pt>
                <c:pt idx="14">
                  <c:v>12</c:v>
                </c:pt>
                <c:pt idx="15">
                  <c:v>11</c:v>
                </c:pt>
                <c:pt idx="16">
                  <c:v>10</c:v>
                </c:pt>
                <c:pt idx="17">
                  <c:v>9</c:v>
                </c:pt>
                <c:pt idx="18">
                  <c:v>8</c:v>
                </c:pt>
                <c:pt idx="19">
                  <c:v>7</c:v>
                </c:pt>
                <c:pt idx="20">
                  <c:v>6</c:v>
                </c:pt>
                <c:pt idx="21">
                  <c:v>5</c:v>
                </c:pt>
                <c:pt idx="22">
                  <c:v>4</c:v>
                </c:pt>
                <c:pt idx="23">
                  <c:v>3</c:v>
                </c:pt>
                <c:pt idx="24">
                  <c:v>2</c:v>
                </c:pt>
                <c:pt idx="25">
                  <c:v>1</c:v>
                </c:pt>
              </c:numCache>
            </c:numRef>
          </c:cat>
          <c:val>
            <c:numRef>
              <c:f>select!$D$75:$D$100</c:f>
              <c:numCache>
                <c:formatCode>0.00_ </c:formatCode>
                <c:ptCount val="26"/>
                <c:pt idx="0">
                  <c:v>0.82519999999999993</c:v>
                </c:pt>
                <c:pt idx="1">
                  <c:v>0.82289999999999996</c:v>
                </c:pt>
                <c:pt idx="2">
                  <c:v>0.8115</c:v>
                </c:pt>
                <c:pt idx="3">
                  <c:v>0.81309999999999993</c:v>
                </c:pt>
                <c:pt idx="4">
                  <c:v>0.81259999999999999</c:v>
                </c:pt>
                <c:pt idx="5">
                  <c:v>0.82889999999999997</c:v>
                </c:pt>
                <c:pt idx="6">
                  <c:v>0.81719999999999993</c:v>
                </c:pt>
                <c:pt idx="7">
                  <c:v>0.81489999999999996</c:v>
                </c:pt>
                <c:pt idx="8">
                  <c:v>0.81589999999999996</c:v>
                </c:pt>
                <c:pt idx="9">
                  <c:v>0.80509999999999993</c:v>
                </c:pt>
                <c:pt idx="10">
                  <c:v>0.80789999999999995</c:v>
                </c:pt>
                <c:pt idx="11">
                  <c:v>0.82336856010567994</c:v>
                </c:pt>
                <c:pt idx="12">
                  <c:v>0.82213032581453593</c:v>
                </c:pt>
                <c:pt idx="13">
                  <c:v>0.81250960307298292</c:v>
                </c:pt>
                <c:pt idx="14">
                  <c:v>0.82584415584415494</c:v>
                </c:pt>
                <c:pt idx="15">
                  <c:v>0.82862516212710702</c:v>
                </c:pt>
                <c:pt idx="16">
                  <c:v>0.78555834378920897</c:v>
                </c:pt>
                <c:pt idx="17">
                  <c:v>0.7883</c:v>
                </c:pt>
                <c:pt idx="18">
                  <c:v>0.77979999999999994</c:v>
                </c:pt>
                <c:pt idx="19">
                  <c:v>0.76919999999999999</c:v>
                </c:pt>
                <c:pt idx="20">
                  <c:v>0.77069999999999994</c:v>
                </c:pt>
                <c:pt idx="21">
                  <c:v>0.7319</c:v>
                </c:pt>
                <c:pt idx="22">
                  <c:v>0.70909999999999995</c:v>
                </c:pt>
                <c:pt idx="23">
                  <c:v>0.70729999999999993</c:v>
                </c:pt>
                <c:pt idx="24">
                  <c:v>0.44469999999999998</c:v>
                </c:pt>
                <c:pt idx="25">
                  <c:v>0.21</c:v>
                </c:pt>
              </c:numCache>
            </c:numRef>
          </c:val>
          <c:smooth val="0"/>
          <c:extLst>
            <c:ext xmlns:c16="http://schemas.microsoft.com/office/drawing/2014/chart" uri="{C3380CC4-5D6E-409C-BE32-E72D297353CC}">
              <c16:uniqueId val="{00000000-7140-4C2D-8983-EBC8C8410405}"/>
            </c:ext>
          </c:extLst>
        </c:ser>
        <c:ser>
          <c:idx val="1"/>
          <c:order val="1"/>
          <c:tx>
            <c:strRef>
              <c:f>select!$E$74</c:f>
              <c:strCache>
                <c:ptCount val="1"/>
                <c:pt idx="0">
                  <c:v>kappa accuracy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select!$C$75:$C$100</c:f>
              <c:numCache>
                <c:formatCode>0.00_ </c:formatCode>
                <c:ptCount val="26"/>
                <c:pt idx="0">
                  <c:v>26</c:v>
                </c:pt>
                <c:pt idx="1">
                  <c:v>25</c:v>
                </c:pt>
                <c:pt idx="2">
                  <c:v>24</c:v>
                </c:pt>
                <c:pt idx="3">
                  <c:v>23</c:v>
                </c:pt>
                <c:pt idx="4">
                  <c:v>22</c:v>
                </c:pt>
                <c:pt idx="5">
                  <c:v>21</c:v>
                </c:pt>
                <c:pt idx="6">
                  <c:v>20</c:v>
                </c:pt>
                <c:pt idx="7">
                  <c:v>19</c:v>
                </c:pt>
                <c:pt idx="8">
                  <c:v>18</c:v>
                </c:pt>
                <c:pt idx="9">
                  <c:v>17</c:v>
                </c:pt>
                <c:pt idx="10">
                  <c:v>16</c:v>
                </c:pt>
                <c:pt idx="11">
                  <c:v>15</c:v>
                </c:pt>
                <c:pt idx="12">
                  <c:v>14</c:v>
                </c:pt>
                <c:pt idx="13">
                  <c:v>13</c:v>
                </c:pt>
                <c:pt idx="14">
                  <c:v>12</c:v>
                </c:pt>
                <c:pt idx="15">
                  <c:v>11</c:v>
                </c:pt>
                <c:pt idx="16">
                  <c:v>10</c:v>
                </c:pt>
                <c:pt idx="17">
                  <c:v>9</c:v>
                </c:pt>
                <c:pt idx="18">
                  <c:v>8</c:v>
                </c:pt>
                <c:pt idx="19">
                  <c:v>7</c:v>
                </c:pt>
                <c:pt idx="20">
                  <c:v>6</c:v>
                </c:pt>
                <c:pt idx="21">
                  <c:v>5</c:v>
                </c:pt>
                <c:pt idx="22">
                  <c:v>4</c:v>
                </c:pt>
                <c:pt idx="23">
                  <c:v>3</c:v>
                </c:pt>
                <c:pt idx="24">
                  <c:v>2</c:v>
                </c:pt>
                <c:pt idx="25">
                  <c:v>1</c:v>
                </c:pt>
              </c:numCache>
            </c:numRef>
          </c:cat>
          <c:val>
            <c:numRef>
              <c:f>select!$E$75:$E$100</c:f>
              <c:numCache>
                <c:formatCode>0.00_ </c:formatCode>
                <c:ptCount val="26"/>
                <c:pt idx="0">
                  <c:v>0.77379999999999993</c:v>
                </c:pt>
                <c:pt idx="1">
                  <c:v>0.79120000000000001</c:v>
                </c:pt>
                <c:pt idx="2">
                  <c:v>0.80309999999999993</c:v>
                </c:pt>
                <c:pt idx="3">
                  <c:v>0.77859999999999996</c:v>
                </c:pt>
                <c:pt idx="4">
                  <c:v>0.77710000000000001</c:v>
                </c:pt>
                <c:pt idx="5">
                  <c:v>0.79749999999999999</c:v>
                </c:pt>
                <c:pt idx="6">
                  <c:v>0.7833</c:v>
                </c:pt>
                <c:pt idx="7">
                  <c:v>0.77979999999999994</c:v>
                </c:pt>
                <c:pt idx="8">
                  <c:v>0.75869999999999993</c:v>
                </c:pt>
                <c:pt idx="9">
                  <c:v>0.77229999999999999</c:v>
                </c:pt>
                <c:pt idx="10">
                  <c:v>0.77229999999999999</c:v>
                </c:pt>
                <c:pt idx="11">
                  <c:v>0.76819999999999999</c:v>
                </c:pt>
                <c:pt idx="12">
                  <c:v>0.77865597939628894</c:v>
                </c:pt>
                <c:pt idx="13">
                  <c:v>0.76687519072322197</c:v>
                </c:pt>
                <c:pt idx="14">
                  <c:v>0.79283990921244896</c:v>
                </c:pt>
                <c:pt idx="15">
                  <c:v>0.76900000000000002</c:v>
                </c:pt>
                <c:pt idx="16">
                  <c:v>0.75569999999999993</c:v>
                </c:pt>
                <c:pt idx="17">
                  <c:v>0.75480000000000003</c:v>
                </c:pt>
                <c:pt idx="18">
                  <c:v>0.73839999999999995</c:v>
                </c:pt>
                <c:pt idx="19">
                  <c:v>0.72749999999999992</c:v>
                </c:pt>
                <c:pt idx="20">
                  <c:v>0.72770000000000001</c:v>
                </c:pt>
                <c:pt idx="21">
                  <c:v>0.68359999999999999</c:v>
                </c:pt>
                <c:pt idx="22">
                  <c:v>0.65529999999999999</c:v>
                </c:pt>
                <c:pt idx="23">
                  <c:v>0.65079999999999993</c:v>
                </c:pt>
                <c:pt idx="24">
                  <c:v>0.3226</c:v>
                </c:pt>
                <c:pt idx="25">
                  <c:v>0.14000000000000001</c:v>
                </c:pt>
              </c:numCache>
            </c:numRef>
          </c:val>
          <c:smooth val="0"/>
          <c:extLst>
            <c:ext xmlns:c16="http://schemas.microsoft.com/office/drawing/2014/chart" uri="{C3380CC4-5D6E-409C-BE32-E72D297353CC}">
              <c16:uniqueId val="{00000001-7140-4C2D-8983-EBC8C8410405}"/>
            </c:ext>
          </c:extLst>
        </c:ser>
        <c:dLbls>
          <c:showLegendKey val="0"/>
          <c:showVal val="0"/>
          <c:showCatName val="0"/>
          <c:showSerName val="0"/>
          <c:showPercent val="0"/>
          <c:showBubbleSize val="0"/>
        </c:dLbls>
        <c:marker val="1"/>
        <c:smooth val="0"/>
        <c:axId val="1489027087"/>
        <c:axId val="1489034991"/>
      </c:lineChart>
      <c:catAx>
        <c:axId val="1489027087"/>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altLang="zh-CN" sz="1100" b="1" dirty="0"/>
                  <a:t>Number of bands</a:t>
                </a:r>
                <a:endParaRPr lang="zh-CN" altLang="en-US" sz="1100" b="1" dirty="0"/>
              </a:p>
            </c:rich>
          </c:tx>
          <c:layout>
            <c:manualLayout>
              <c:xMode val="edge"/>
              <c:yMode val="edge"/>
              <c:x val="0.42962705084308139"/>
              <c:y val="0.87327531116763535"/>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0_ "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9034991"/>
        <c:crosses val="autoZero"/>
        <c:auto val="1"/>
        <c:lblAlgn val="ctr"/>
        <c:lblOffset val="100"/>
        <c:noMultiLvlLbl val="0"/>
      </c:catAx>
      <c:valAx>
        <c:axId val="14890349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altLang="zh-CN" sz="1400" b="1" dirty="0"/>
                  <a:t>ACC</a:t>
                </a:r>
                <a:endParaRPr lang="zh-CN" altLang="en-US" sz="1400" b="1" dirty="0"/>
              </a:p>
            </c:rich>
          </c:tx>
          <c:layout>
            <c:manualLayout>
              <c:xMode val="edge"/>
              <c:yMode val="edge"/>
              <c:x val="2.6647475310941818E-2"/>
              <c:y val="0.44032398479304918"/>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9027087"/>
        <c:crosses val="autoZero"/>
        <c:crossBetween val="between"/>
      </c:valAx>
      <c:spPr>
        <a:noFill/>
        <a:ln>
          <a:noFill/>
        </a:ln>
        <a:effectLst/>
      </c:spPr>
    </c:plotArea>
    <c:legend>
      <c:legendPos val="r"/>
      <c:layout>
        <c:manualLayout>
          <c:xMode val="edge"/>
          <c:yMode val="edge"/>
          <c:x val="0.26605167971685639"/>
          <c:y val="0.9165159945501673"/>
          <c:w val="0.50459326983200592"/>
          <c:h val="7.7564327554888693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select!$K$47</c:f>
              <c:strCache>
                <c:ptCount val="1"/>
                <c:pt idx="0">
                  <c:v>score</c:v>
                </c:pt>
              </c:strCache>
            </c:strRef>
          </c:tx>
          <c:spPr>
            <a:solidFill>
              <a:schemeClr val="accent1"/>
            </a:solidFill>
            <a:ln>
              <a:noFill/>
            </a:ln>
            <a:effectLst/>
          </c:spPr>
          <c:invertIfNegative val="0"/>
          <c:cat>
            <c:strRef>
              <c:f>select!$J$48:$J$73</c:f>
              <c:strCache>
                <c:ptCount val="26"/>
                <c:pt idx="0">
                  <c:v>MNDWI_3</c:v>
                </c:pt>
                <c:pt idx="1">
                  <c:v>MNDWI_2</c:v>
                </c:pt>
                <c:pt idx="2">
                  <c:v>NDVI_MIN</c:v>
                </c:pt>
                <c:pt idx="3">
                  <c:v>MNDWI_1</c:v>
                </c:pt>
                <c:pt idx="4">
                  <c:v>NDVI_MAX</c:v>
                </c:pt>
                <c:pt idx="5">
                  <c:v>SAVI_4</c:v>
                </c:pt>
                <c:pt idx="6">
                  <c:v>NDMI_1</c:v>
                </c:pt>
                <c:pt idx="7">
                  <c:v>PMLI_4</c:v>
                </c:pt>
                <c:pt idx="8">
                  <c:v>NDVI_4</c:v>
                </c:pt>
                <c:pt idx="9">
                  <c:v>NDMI_4</c:v>
                </c:pt>
                <c:pt idx="10">
                  <c:v>PMLI_1</c:v>
                </c:pt>
                <c:pt idx="11">
                  <c:v>PMLI_2</c:v>
                </c:pt>
                <c:pt idx="12">
                  <c:v>MNDWI_4</c:v>
                </c:pt>
                <c:pt idx="13">
                  <c:v>EVI_3</c:v>
                </c:pt>
                <c:pt idx="14">
                  <c:v>SAVI_3</c:v>
                </c:pt>
                <c:pt idx="15">
                  <c:v>EVI_4</c:v>
                </c:pt>
                <c:pt idx="16">
                  <c:v>SAVI_1</c:v>
                </c:pt>
                <c:pt idx="17">
                  <c:v>PMLI_3</c:v>
                </c:pt>
                <c:pt idx="18">
                  <c:v>SAVI_2</c:v>
                </c:pt>
                <c:pt idx="19">
                  <c:v>NDMI_2</c:v>
                </c:pt>
                <c:pt idx="20">
                  <c:v>EVI_1</c:v>
                </c:pt>
                <c:pt idx="21">
                  <c:v>NDVI_1</c:v>
                </c:pt>
                <c:pt idx="22">
                  <c:v>NDVI_2</c:v>
                </c:pt>
                <c:pt idx="23">
                  <c:v>NDMI_3</c:v>
                </c:pt>
                <c:pt idx="24">
                  <c:v>EVI_2</c:v>
                </c:pt>
                <c:pt idx="25">
                  <c:v>NDVI_3</c:v>
                </c:pt>
              </c:strCache>
            </c:strRef>
          </c:cat>
          <c:val>
            <c:numRef>
              <c:f>select!$K$48:$K$73</c:f>
              <c:numCache>
                <c:formatCode>0.00_);[Red]\(0.00\)</c:formatCode>
                <c:ptCount val="26"/>
                <c:pt idx="0">
                  <c:v>165.02937513606389</c:v>
                </c:pt>
                <c:pt idx="1">
                  <c:v>163.66543986973753</c:v>
                </c:pt>
                <c:pt idx="2">
                  <c:v>161.5805920736434</c:v>
                </c:pt>
                <c:pt idx="3">
                  <c:v>160.66608476094149</c:v>
                </c:pt>
                <c:pt idx="4">
                  <c:v>153.16789717245928</c:v>
                </c:pt>
                <c:pt idx="5">
                  <c:v>149.50142804561324</c:v>
                </c:pt>
                <c:pt idx="6">
                  <c:v>146.76455760913686</c:v>
                </c:pt>
                <c:pt idx="7">
                  <c:v>144.58665553134222</c:v>
                </c:pt>
                <c:pt idx="8">
                  <c:v>143.15282718880189</c:v>
                </c:pt>
                <c:pt idx="9">
                  <c:v>138.92419033063396</c:v>
                </c:pt>
                <c:pt idx="10">
                  <c:v>137.63123249655862</c:v>
                </c:pt>
                <c:pt idx="11">
                  <c:v>135.16711010519074</c:v>
                </c:pt>
                <c:pt idx="12">
                  <c:v>134.81201781542632</c:v>
                </c:pt>
                <c:pt idx="13">
                  <c:v>134.50110681047639</c:v>
                </c:pt>
                <c:pt idx="14">
                  <c:v>134.45396548292186</c:v>
                </c:pt>
                <c:pt idx="15">
                  <c:v>132.78621486800358</c:v>
                </c:pt>
                <c:pt idx="16">
                  <c:v>127.69835163433807</c:v>
                </c:pt>
                <c:pt idx="17">
                  <c:v>126.21824627217916</c:v>
                </c:pt>
                <c:pt idx="18">
                  <c:v>124.04795678988303</c:v>
                </c:pt>
                <c:pt idx="19">
                  <c:v>123.42764448201225</c:v>
                </c:pt>
                <c:pt idx="20">
                  <c:v>122.58386069204604</c:v>
                </c:pt>
                <c:pt idx="21">
                  <c:v>121.41772733928222</c:v>
                </c:pt>
                <c:pt idx="22">
                  <c:v>120.51092641989977</c:v>
                </c:pt>
                <c:pt idx="23">
                  <c:v>120.22044419453763</c:v>
                </c:pt>
                <c:pt idx="24">
                  <c:v>118.98812084740821</c:v>
                </c:pt>
                <c:pt idx="25">
                  <c:v>118.75770350293183</c:v>
                </c:pt>
              </c:numCache>
            </c:numRef>
          </c:val>
          <c:extLst>
            <c:ext xmlns:c16="http://schemas.microsoft.com/office/drawing/2014/chart" uri="{C3380CC4-5D6E-409C-BE32-E72D297353CC}">
              <c16:uniqueId val="{00000000-2BBF-4477-A502-02DCA99BFB24}"/>
            </c:ext>
          </c:extLst>
        </c:ser>
        <c:dLbls>
          <c:showLegendKey val="0"/>
          <c:showVal val="0"/>
          <c:showCatName val="0"/>
          <c:showSerName val="0"/>
          <c:showPercent val="0"/>
          <c:showBubbleSize val="0"/>
        </c:dLbls>
        <c:gapWidth val="219"/>
        <c:overlap val="-27"/>
        <c:axId val="2042091551"/>
        <c:axId val="2042091967"/>
      </c:barChart>
      <c:catAx>
        <c:axId val="2042091551"/>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altLang="zh-CN" sz="1400" b="1" dirty="0"/>
                  <a:t>Band</a:t>
                </a:r>
                <a:endParaRPr lang="zh-CN" altLang="en-US" sz="1400" b="1" dirty="0"/>
              </a:p>
            </c:rich>
          </c:tx>
          <c:layout>
            <c:manualLayout>
              <c:xMode val="edge"/>
              <c:yMode val="edge"/>
              <c:x val="0.45141482861946858"/>
              <c:y val="0.90666757058752101"/>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2042091967"/>
        <c:crosses val="autoZero"/>
        <c:auto val="1"/>
        <c:lblAlgn val="ctr"/>
        <c:lblOffset val="100"/>
        <c:noMultiLvlLbl val="0"/>
      </c:catAx>
      <c:valAx>
        <c:axId val="20420919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altLang="zh-CN" sz="1400" b="1" dirty="0"/>
                  <a:t>Score</a:t>
                </a:r>
                <a:endParaRPr lang="zh-CN" altLang="en-US" sz="1400" b="1" dirty="0"/>
              </a:p>
            </c:rich>
          </c:tx>
          <c:layout>
            <c:manualLayout>
              <c:xMode val="edge"/>
              <c:yMode val="edge"/>
              <c:x val="2.0025207584140035E-2"/>
              <c:y val="0.43270153362170666"/>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2042091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select!$E$103</c:f>
              <c:strCache>
                <c:ptCount val="1"/>
                <c:pt idx="0">
                  <c:v>score</c:v>
                </c:pt>
              </c:strCache>
            </c:strRef>
          </c:tx>
          <c:spPr>
            <a:solidFill>
              <a:schemeClr val="accent1"/>
            </a:solidFill>
            <a:ln>
              <a:noFill/>
            </a:ln>
            <a:effectLst/>
          </c:spPr>
          <c:invertIfNegative val="0"/>
          <c:cat>
            <c:strRef>
              <c:f>select!$D$104:$D$131</c:f>
              <c:strCache>
                <c:ptCount val="28"/>
                <c:pt idx="0">
                  <c:v>MTCI_3</c:v>
                </c:pt>
                <c:pt idx="1">
                  <c:v>MTCI_2</c:v>
                </c:pt>
                <c:pt idx="2">
                  <c:v>NDVIRE2_2</c:v>
                </c:pt>
                <c:pt idx="3">
                  <c:v>NDRE1_4</c:v>
                </c:pt>
                <c:pt idx="4">
                  <c:v>NDRE2_4</c:v>
                </c:pt>
                <c:pt idx="5">
                  <c:v>MTCI_4</c:v>
                </c:pt>
                <c:pt idx="6">
                  <c:v>NDVIRE1_4</c:v>
                </c:pt>
                <c:pt idx="7">
                  <c:v>CIRE_4</c:v>
                </c:pt>
                <c:pt idx="8">
                  <c:v>NDVIRE1_2</c:v>
                </c:pt>
                <c:pt idx="9">
                  <c:v>NDVIRE2_4</c:v>
                </c:pt>
                <c:pt idx="10">
                  <c:v>NDVIRE3_3</c:v>
                </c:pt>
                <c:pt idx="11">
                  <c:v>MTCI_1</c:v>
                </c:pt>
                <c:pt idx="12">
                  <c:v>NDVIRE3_2</c:v>
                </c:pt>
                <c:pt idx="13">
                  <c:v>NDVIRE3_4</c:v>
                </c:pt>
                <c:pt idx="14">
                  <c:v>NDVIRE3_1</c:v>
                </c:pt>
                <c:pt idx="15">
                  <c:v>CIRE_2</c:v>
                </c:pt>
                <c:pt idx="16">
                  <c:v>CIRE_3</c:v>
                </c:pt>
                <c:pt idx="17">
                  <c:v>NDRE1_2</c:v>
                </c:pt>
                <c:pt idx="18">
                  <c:v>NDVIRE2_3</c:v>
                </c:pt>
                <c:pt idx="19">
                  <c:v>NDRE2_2</c:v>
                </c:pt>
                <c:pt idx="20">
                  <c:v>NDVIRE2_1</c:v>
                </c:pt>
                <c:pt idx="21">
                  <c:v>NDVIRE1_1</c:v>
                </c:pt>
                <c:pt idx="22">
                  <c:v>NDVIRE1_3</c:v>
                </c:pt>
                <c:pt idx="23">
                  <c:v>CIRE_1</c:v>
                </c:pt>
                <c:pt idx="24">
                  <c:v>NDRE1_3</c:v>
                </c:pt>
                <c:pt idx="25">
                  <c:v>NDRE2_3</c:v>
                </c:pt>
                <c:pt idx="26">
                  <c:v>NDRE2_1</c:v>
                </c:pt>
                <c:pt idx="27">
                  <c:v>NDRE1_1</c:v>
                </c:pt>
              </c:strCache>
            </c:strRef>
          </c:cat>
          <c:val>
            <c:numRef>
              <c:f>select!$E$104:$E$131</c:f>
              <c:numCache>
                <c:formatCode>0.00_ </c:formatCode>
                <c:ptCount val="28"/>
                <c:pt idx="0">
                  <c:v>185.38767348147934</c:v>
                </c:pt>
                <c:pt idx="1">
                  <c:v>172.35252377325577</c:v>
                </c:pt>
                <c:pt idx="2">
                  <c:v>170.26027694574836</c:v>
                </c:pt>
                <c:pt idx="3">
                  <c:v>168.84909577283895</c:v>
                </c:pt>
                <c:pt idx="4">
                  <c:v>166.39037084829192</c:v>
                </c:pt>
                <c:pt idx="5">
                  <c:v>165.24980010798177</c:v>
                </c:pt>
                <c:pt idx="6">
                  <c:v>164.99063135843846</c:v>
                </c:pt>
                <c:pt idx="7">
                  <c:v>162.20946232260044</c:v>
                </c:pt>
                <c:pt idx="8">
                  <c:v>161.68124777391884</c:v>
                </c:pt>
                <c:pt idx="9">
                  <c:v>160.73501078095677</c:v>
                </c:pt>
                <c:pt idx="10">
                  <c:v>155.5007340591001</c:v>
                </c:pt>
                <c:pt idx="11">
                  <c:v>155.0709986217158</c:v>
                </c:pt>
                <c:pt idx="12">
                  <c:v>154.14487937260202</c:v>
                </c:pt>
                <c:pt idx="13">
                  <c:v>152.20646214608325</c:v>
                </c:pt>
                <c:pt idx="14">
                  <c:v>150.93117886337438</c:v>
                </c:pt>
                <c:pt idx="15">
                  <c:v>146.77654653420345</c:v>
                </c:pt>
                <c:pt idx="16">
                  <c:v>146.53052549518361</c:v>
                </c:pt>
                <c:pt idx="17">
                  <c:v>145.18220570169444</c:v>
                </c:pt>
                <c:pt idx="18">
                  <c:v>144.93621323506332</c:v>
                </c:pt>
                <c:pt idx="19">
                  <c:v>142.93227794811486</c:v>
                </c:pt>
                <c:pt idx="20">
                  <c:v>142.66488804571233</c:v>
                </c:pt>
                <c:pt idx="21">
                  <c:v>142.61453664560023</c:v>
                </c:pt>
                <c:pt idx="22">
                  <c:v>141.47276604580938</c:v>
                </c:pt>
                <c:pt idx="23">
                  <c:v>141.44402864000401</c:v>
                </c:pt>
                <c:pt idx="24">
                  <c:v>141.03549313137523</c:v>
                </c:pt>
                <c:pt idx="25">
                  <c:v>139.90978901694777</c:v>
                </c:pt>
                <c:pt idx="26">
                  <c:v>139.45456294917523</c:v>
                </c:pt>
                <c:pt idx="27">
                  <c:v>137.77233204360991</c:v>
                </c:pt>
              </c:numCache>
            </c:numRef>
          </c:val>
          <c:extLst>
            <c:ext xmlns:c16="http://schemas.microsoft.com/office/drawing/2014/chart" uri="{C3380CC4-5D6E-409C-BE32-E72D297353CC}">
              <c16:uniqueId val="{00000000-1BCC-4314-8387-058D12A47F2E}"/>
            </c:ext>
          </c:extLst>
        </c:ser>
        <c:dLbls>
          <c:showLegendKey val="0"/>
          <c:showVal val="0"/>
          <c:showCatName val="0"/>
          <c:showSerName val="0"/>
          <c:showPercent val="0"/>
          <c:showBubbleSize val="0"/>
        </c:dLbls>
        <c:gapWidth val="219"/>
        <c:overlap val="-27"/>
        <c:axId val="1409336079"/>
        <c:axId val="1409336495"/>
      </c:barChart>
      <c:catAx>
        <c:axId val="1409336079"/>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400" b="1"/>
                  <a:t>Band</a:t>
                </a:r>
                <a:endParaRPr lang="zh-CN" sz="1400" b="1"/>
              </a:p>
            </c:rich>
          </c:tx>
          <c:layout>
            <c:manualLayout>
              <c:xMode val="edge"/>
              <c:yMode val="edge"/>
              <c:x val="0.43537814342523989"/>
              <c:y val="0.93849771269288751"/>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09336495"/>
        <c:crosses val="autoZero"/>
        <c:auto val="1"/>
        <c:lblAlgn val="ctr"/>
        <c:lblOffset val="100"/>
        <c:noMultiLvlLbl val="0"/>
      </c:catAx>
      <c:valAx>
        <c:axId val="140933649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400" b="1"/>
                  <a:t>Score</a:t>
                </a:r>
                <a:endParaRPr lang="zh-CN" sz="1400" b="1"/>
              </a:p>
            </c:rich>
          </c:tx>
          <c:layout>
            <c:manualLayout>
              <c:xMode val="edge"/>
              <c:yMode val="edge"/>
              <c:x val="2.3988173847464406E-2"/>
              <c:y val="0.41403833073260515"/>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09336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600132815362406E-2"/>
          <c:y val="9.4597844761932171E-2"/>
          <c:w val="0.88803739035324036"/>
          <c:h val="0.73785074186817556"/>
        </c:manualLayout>
      </c:layout>
      <c:lineChart>
        <c:grouping val="standard"/>
        <c:varyColors val="0"/>
        <c:ser>
          <c:idx val="0"/>
          <c:order val="0"/>
          <c:tx>
            <c:strRef>
              <c:f>select!$B$103</c:f>
              <c:strCache>
                <c:ptCount val="1"/>
                <c:pt idx="0">
                  <c:v>overall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select!$A$104:$A$131</c:f>
              <c:numCache>
                <c:formatCode>General</c:formatCode>
                <c:ptCount val="28"/>
                <c:pt idx="0">
                  <c:v>28</c:v>
                </c:pt>
                <c:pt idx="1">
                  <c:v>27</c:v>
                </c:pt>
                <c:pt idx="2">
                  <c:v>26</c:v>
                </c:pt>
                <c:pt idx="3">
                  <c:v>25</c:v>
                </c:pt>
                <c:pt idx="4">
                  <c:v>24</c:v>
                </c:pt>
                <c:pt idx="5">
                  <c:v>23</c:v>
                </c:pt>
                <c:pt idx="6">
                  <c:v>22</c:v>
                </c:pt>
                <c:pt idx="7">
                  <c:v>21</c:v>
                </c:pt>
                <c:pt idx="8">
                  <c:v>20</c:v>
                </c:pt>
                <c:pt idx="9">
                  <c:v>19</c:v>
                </c:pt>
                <c:pt idx="10">
                  <c:v>18</c:v>
                </c:pt>
                <c:pt idx="11">
                  <c:v>17</c:v>
                </c:pt>
                <c:pt idx="12">
                  <c:v>16</c:v>
                </c:pt>
                <c:pt idx="13">
                  <c:v>15</c:v>
                </c:pt>
                <c:pt idx="14">
                  <c:v>14</c:v>
                </c:pt>
                <c:pt idx="15">
                  <c:v>13</c:v>
                </c:pt>
                <c:pt idx="16">
                  <c:v>12</c:v>
                </c:pt>
                <c:pt idx="17">
                  <c:v>11</c:v>
                </c:pt>
                <c:pt idx="18">
                  <c:v>10</c:v>
                </c:pt>
                <c:pt idx="19">
                  <c:v>9</c:v>
                </c:pt>
                <c:pt idx="20">
                  <c:v>8</c:v>
                </c:pt>
                <c:pt idx="21">
                  <c:v>7</c:v>
                </c:pt>
                <c:pt idx="22">
                  <c:v>6</c:v>
                </c:pt>
                <c:pt idx="23">
                  <c:v>5</c:v>
                </c:pt>
                <c:pt idx="24">
                  <c:v>4</c:v>
                </c:pt>
                <c:pt idx="25">
                  <c:v>3</c:v>
                </c:pt>
                <c:pt idx="26">
                  <c:v>2</c:v>
                </c:pt>
                <c:pt idx="27">
                  <c:v>1</c:v>
                </c:pt>
              </c:numCache>
            </c:numRef>
          </c:cat>
          <c:val>
            <c:numRef>
              <c:f>select!$B$104:$B$131</c:f>
              <c:numCache>
                <c:formatCode>General</c:formatCode>
                <c:ptCount val="28"/>
                <c:pt idx="0">
                  <c:v>0.81635388739946302</c:v>
                </c:pt>
                <c:pt idx="1">
                  <c:v>0.80534351145038097</c:v>
                </c:pt>
                <c:pt idx="2">
                  <c:v>0.81571815718157104</c:v>
                </c:pt>
                <c:pt idx="3">
                  <c:v>0.78694581280788101</c:v>
                </c:pt>
                <c:pt idx="4">
                  <c:v>0.77134986225895297</c:v>
                </c:pt>
                <c:pt idx="5">
                  <c:v>0.77326343381389195</c:v>
                </c:pt>
                <c:pt idx="6">
                  <c:v>0.80264900662251604</c:v>
                </c:pt>
                <c:pt idx="7">
                  <c:v>0.78</c:v>
                </c:pt>
                <c:pt idx="8">
                  <c:v>0.78772378516623998</c:v>
                </c:pt>
                <c:pt idx="9">
                  <c:v>0.77423469387755095</c:v>
                </c:pt>
                <c:pt idx="10">
                  <c:v>0.77721518987341698</c:v>
                </c:pt>
                <c:pt idx="11">
                  <c:v>0.80074719800747196</c:v>
                </c:pt>
                <c:pt idx="12">
                  <c:v>0.76408912188728695</c:v>
                </c:pt>
                <c:pt idx="13">
                  <c:v>0.80591259640102797</c:v>
                </c:pt>
                <c:pt idx="14">
                  <c:v>0.76298268974700401</c:v>
                </c:pt>
                <c:pt idx="15">
                  <c:v>0.784876140808344</c:v>
                </c:pt>
                <c:pt idx="16">
                  <c:v>0.77255400254129603</c:v>
                </c:pt>
                <c:pt idx="17">
                  <c:v>0.76548089591567803</c:v>
                </c:pt>
                <c:pt idx="18">
                  <c:v>0.77931904161412302</c:v>
                </c:pt>
                <c:pt idx="19">
                  <c:v>0.78471337579617795</c:v>
                </c:pt>
                <c:pt idx="20">
                  <c:v>0.75530586766541796</c:v>
                </c:pt>
                <c:pt idx="21">
                  <c:v>0.75906735751295296</c:v>
                </c:pt>
                <c:pt idx="22">
                  <c:v>0.74031007751937905</c:v>
                </c:pt>
                <c:pt idx="23">
                  <c:v>0.71724137931034404</c:v>
                </c:pt>
                <c:pt idx="24">
                  <c:v>0.71815718157181496</c:v>
                </c:pt>
                <c:pt idx="25">
                  <c:v>0.56258234519104</c:v>
                </c:pt>
                <c:pt idx="26">
                  <c:v>0.52956636005256197</c:v>
                </c:pt>
                <c:pt idx="27">
                  <c:v>0.38108108108108102</c:v>
                </c:pt>
              </c:numCache>
            </c:numRef>
          </c:val>
          <c:smooth val="0"/>
          <c:extLst>
            <c:ext xmlns:c16="http://schemas.microsoft.com/office/drawing/2014/chart" uri="{C3380CC4-5D6E-409C-BE32-E72D297353CC}">
              <c16:uniqueId val="{00000000-82D8-4E93-91D2-4620E6447E9E}"/>
            </c:ext>
          </c:extLst>
        </c:ser>
        <c:ser>
          <c:idx val="1"/>
          <c:order val="1"/>
          <c:tx>
            <c:strRef>
              <c:f>select!$C$103</c:f>
              <c:strCache>
                <c:ptCount val="1"/>
                <c:pt idx="0">
                  <c:v>kappa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select!$A$104:$A$131</c:f>
              <c:numCache>
                <c:formatCode>General</c:formatCode>
                <c:ptCount val="28"/>
                <c:pt idx="0">
                  <c:v>28</c:v>
                </c:pt>
                <c:pt idx="1">
                  <c:v>27</c:v>
                </c:pt>
                <c:pt idx="2">
                  <c:v>26</c:v>
                </c:pt>
                <c:pt idx="3">
                  <c:v>25</c:v>
                </c:pt>
                <c:pt idx="4">
                  <c:v>24</c:v>
                </c:pt>
                <c:pt idx="5">
                  <c:v>23</c:v>
                </c:pt>
                <c:pt idx="6">
                  <c:v>22</c:v>
                </c:pt>
                <c:pt idx="7">
                  <c:v>21</c:v>
                </c:pt>
                <c:pt idx="8">
                  <c:v>20</c:v>
                </c:pt>
                <c:pt idx="9">
                  <c:v>19</c:v>
                </c:pt>
                <c:pt idx="10">
                  <c:v>18</c:v>
                </c:pt>
                <c:pt idx="11">
                  <c:v>17</c:v>
                </c:pt>
                <c:pt idx="12">
                  <c:v>16</c:v>
                </c:pt>
                <c:pt idx="13">
                  <c:v>15</c:v>
                </c:pt>
                <c:pt idx="14">
                  <c:v>14</c:v>
                </c:pt>
                <c:pt idx="15">
                  <c:v>13</c:v>
                </c:pt>
                <c:pt idx="16">
                  <c:v>12</c:v>
                </c:pt>
                <c:pt idx="17">
                  <c:v>11</c:v>
                </c:pt>
                <c:pt idx="18">
                  <c:v>10</c:v>
                </c:pt>
                <c:pt idx="19">
                  <c:v>9</c:v>
                </c:pt>
                <c:pt idx="20">
                  <c:v>8</c:v>
                </c:pt>
                <c:pt idx="21">
                  <c:v>7</c:v>
                </c:pt>
                <c:pt idx="22">
                  <c:v>6</c:v>
                </c:pt>
                <c:pt idx="23">
                  <c:v>5</c:v>
                </c:pt>
                <c:pt idx="24">
                  <c:v>4</c:v>
                </c:pt>
                <c:pt idx="25">
                  <c:v>3</c:v>
                </c:pt>
                <c:pt idx="26">
                  <c:v>2</c:v>
                </c:pt>
                <c:pt idx="27">
                  <c:v>1</c:v>
                </c:pt>
              </c:numCache>
            </c:numRef>
          </c:cat>
          <c:val>
            <c:numRef>
              <c:f>select!$C$104:$C$131</c:f>
              <c:numCache>
                <c:formatCode>General</c:formatCode>
                <c:ptCount val="28"/>
                <c:pt idx="0">
                  <c:v>0.75405814961349504</c:v>
                </c:pt>
                <c:pt idx="1">
                  <c:v>0.76330892772791603</c:v>
                </c:pt>
                <c:pt idx="2">
                  <c:v>0.74036239126700298</c:v>
                </c:pt>
                <c:pt idx="3">
                  <c:v>0.734873281586084</c:v>
                </c:pt>
                <c:pt idx="4">
                  <c:v>0.75505200155587104</c:v>
                </c:pt>
                <c:pt idx="5">
                  <c:v>0.72653802807564105</c:v>
                </c:pt>
                <c:pt idx="6">
                  <c:v>0.75954231922656801</c:v>
                </c:pt>
                <c:pt idx="7">
                  <c:v>0.74960806224305099</c:v>
                </c:pt>
                <c:pt idx="8">
                  <c:v>0.74194035755251597</c:v>
                </c:pt>
                <c:pt idx="9">
                  <c:v>0.72468360081026695</c:v>
                </c:pt>
                <c:pt idx="10">
                  <c:v>0.72861506631403195</c:v>
                </c:pt>
                <c:pt idx="11">
                  <c:v>0.75464949518675295</c:v>
                </c:pt>
                <c:pt idx="12">
                  <c:v>0.71158389456242999</c:v>
                </c:pt>
                <c:pt idx="13">
                  <c:v>0.76174463977155604</c:v>
                </c:pt>
                <c:pt idx="14">
                  <c:v>0.71291370745881399</c:v>
                </c:pt>
                <c:pt idx="15">
                  <c:v>0.74135288250874698</c:v>
                </c:pt>
                <c:pt idx="16">
                  <c:v>0.72168836556887905</c:v>
                </c:pt>
                <c:pt idx="17">
                  <c:v>0.75151353202007398</c:v>
                </c:pt>
                <c:pt idx="18">
                  <c:v>0.731495383519978</c:v>
                </c:pt>
                <c:pt idx="19">
                  <c:v>0.736972542364144</c:v>
                </c:pt>
                <c:pt idx="20">
                  <c:v>0.70110972979250297</c:v>
                </c:pt>
                <c:pt idx="21">
                  <c:v>0.68938670771297905</c:v>
                </c:pt>
                <c:pt idx="22">
                  <c:v>0.680310077519379</c:v>
                </c:pt>
                <c:pt idx="23">
                  <c:v>0.70279723143711303</c:v>
                </c:pt>
                <c:pt idx="24">
                  <c:v>0.65586152318222202</c:v>
                </c:pt>
                <c:pt idx="25">
                  <c:v>0.46756874395175702</c:v>
                </c:pt>
                <c:pt idx="26">
                  <c:v>0.41684950008882998</c:v>
                </c:pt>
                <c:pt idx="27">
                  <c:v>0.23968225125123099</c:v>
                </c:pt>
              </c:numCache>
            </c:numRef>
          </c:val>
          <c:smooth val="0"/>
          <c:extLst>
            <c:ext xmlns:c16="http://schemas.microsoft.com/office/drawing/2014/chart" uri="{C3380CC4-5D6E-409C-BE32-E72D297353CC}">
              <c16:uniqueId val="{00000001-82D8-4E93-91D2-4620E6447E9E}"/>
            </c:ext>
          </c:extLst>
        </c:ser>
        <c:dLbls>
          <c:showLegendKey val="0"/>
          <c:showVal val="0"/>
          <c:showCatName val="0"/>
          <c:showSerName val="0"/>
          <c:showPercent val="0"/>
          <c:showBubbleSize val="0"/>
        </c:dLbls>
        <c:marker val="1"/>
        <c:smooth val="0"/>
        <c:axId val="1024268784"/>
        <c:axId val="1024250064"/>
      </c:lineChart>
      <c:catAx>
        <c:axId val="1024268784"/>
        <c:scaling>
          <c:orientation val="minMax"/>
        </c:scaling>
        <c:delete val="0"/>
        <c:axPos val="b"/>
        <c:title>
          <c:tx>
            <c:rich>
              <a:bodyPr rot="0" spcFirstLastPara="1" vertOverflow="ellipsis" vert="horz" wrap="square" anchor="ctr" anchorCtr="1"/>
              <a:lstStyle/>
              <a:p>
                <a:pPr>
                  <a:defRPr sz="105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050" b="1"/>
                  <a:t>Number of bands</a:t>
                </a:r>
                <a:endParaRPr lang="zh-CN" sz="1050" b="1"/>
              </a:p>
            </c:rich>
          </c:tx>
          <c:layout>
            <c:manualLayout>
              <c:xMode val="edge"/>
              <c:yMode val="edge"/>
              <c:x val="0.46163710424793647"/>
              <c:y val="0.89426636255777525"/>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024250064"/>
        <c:crosses val="autoZero"/>
        <c:auto val="1"/>
        <c:lblAlgn val="ctr"/>
        <c:lblOffset val="100"/>
        <c:noMultiLvlLbl val="0"/>
      </c:catAx>
      <c:valAx>
        <c:axId val="102425006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400"/>
                  <a:t>ACC</a:t>
                </a:r>
                <a:endParaRPr lang="zh-CN" sz="140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024268784"/>
        <c:crosses val="autoZero"/>
        <c:crossBetween val="between"/>
      </c:valAx>
      <c:spPr>
        <a:noFill/>
        <a:ln>
          <a:noFill/>
        </a:ln>
        <a:effectLst/>
      </c:spPr>
    </c:plotArea>
    <c:legend>
      <c:legendPos val="b"/>
      <c:layout>
        <c:manualLayout>
          <c:xMode val="edge"/>
          <c:yMode val="edge"/>
          <c:x val="0.37932424459578873"/>
          <c:y val="0.94787301731634221"/>
          <c:w val="0.33116335346666953"/>
          <c:h val="4.921080711702979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select!$E$161</c:f>
              <c:strCache>
                <c:ptCount val="1"/>
                <c:pt idx="0">
                  <c:v>Column2</c:v>
                </c:pt>
              </c:strCache>
            </c:strRef>
          </c:tx>
          <c:spPr>
            <a:solidFill>
              <a:schemeClr val="accent1"/>
            </a:solidFill>
            <a:ln>
              <a:noFill/>
            </a:ln>
            <a:effectLst/>
          </c:spPr>
          <c:invertIfNegative val="0"/>
          <c:cat>
            <c:strRef>
              <c:f>select!$D$162:$D$193</c:f>
              <c:strCache>
                <c:ptCount val="32"/>
                <c:pt idx="0">
                  <c:v>SAVG_2</c:v>
                </c:pt>
                <c:pt idx="1">
                  <c:v>SAVG_1</c:v>
                </c:pt>
                <c:pt idx="2">
                  <c:v>IDM_1</c:v>
                </c:pt>
                <c:pt idx="3">
                  <c:v>CONTRAST_1</c:v>
                </c:pt>
                <c:pt idx="4">
                  <c:v>CORR_2</c:v>
                </c:pt>
                <c:pt idx="5">
                  <c:v>CONTRAST_2</c:v>
                </c:pt>
                <c:pt idx="6">
                  <c:v>IDM_2</c:v>
                </c:pt>
                <c:pt idx="7">
                  <c:v>CORR_1</c:v>
                </c:pt>
                <c:pt idx="8">
                  <c:v>DISS_1</c:v>
                </c:pt>
                <c:pt idx="9">
                  <c:v>DISS_2</c:v>
                </c:pt>
                <c:pt idx="10">
                  <c:v>VAR_2</c:v>
                </c:pt>
                <c:pt idx="11">
                  <c:v>VAR_1</c:v>
                </c:pt>
                <c:pt idx="12">
                  <c:v>ASM_2</c:v>
                </c:pt>
                <c:pt idx="13">
                  <c:v>SAVG_3</c:v>
                </c:pt>
                <c:pt idx="14">
                  <c:v>ENT_2</c:v>
                </c:pt>
                <c:pt idx="15">
                  <c:v>CORR_3</c:v>
                </c:pt>
                <c:pt idx="16">
                  <c:v>IDM_3</c:v>
                </c:pt>
                <c:pt idx="17">
                  <c:v>CONTRAST_3</c:v>
                </c:pt>
                <c:pt idx="18">
                  <c:v>SAVG_4</c:v>
                </c:pt>
                <c:pt idx="19">
                  <c:v>DISS_3</c:v>
                </c:pt>
                <c:pt idx="20">
                  <c:v>VAR_3</c:v>
                </c:pt>
                <c:pt idx="21">
                  <c:v>ENT_1</c:v>
                </c:pt>
                <c:pt idx="22">
                  <c:v>CORR_4</c:v>
                </c:pt>
                <c:pt idx="23">
                  <c:v>ASM_1</c:v>
                </c:pt>
                <c:pt idx="24">
                  <c:v>IDM_4</c:v>
                </c:pt>
                <c:pt idx="25">
                  <c:v>DISS_4</c:v>
                </c:pt>
                <c:pt idx="26">
                  <c:v>ENT_3</c:v>
                </c:pt>
                <c:pt idx="27">
                  <c:v>CONTRAST_4</c:v>
                </c:pt>
                <c:pt idx="28">
                  <c:v>ASM_3</c:v>
                </c:pt>
                <c:pt idx="29">
                  <c:v>VAR_4</c:v>
                </c:pt>
                <c:pt idx="30">
                  <c:v>ASM_4</c:v>
                </c:pt>
                <c:pt idx="31">
                  <c:v>ENT_4</c:v>
                </c:pt>
              </c:strCache>
            </c:strRef>
          </c:cat>
          <c:val>
            <c:numRef>
              <c:f>select!$E$162:$E$193</c:f>
              <c:numCache>
                <c:formatCode>0.00_ </c:formatCode>
                <c:ptCount val="32"/>
                <c:pt idx="0">
                  <c:v>265.91735982356994</c:v>
                </c:pt>
                <c:pt idx="1">
                  <c:v>248.55468480276224</c:v>
                </c:pt>
                <c:pt idx="2">
                  <c:v>231.54504168603791</c:v>
                </c:pt>
                <c:pt idx="3">
                  <c:v>231.36169388436497</c:v>
                </c:pt>
                <c:pt idx="4">
                  <c:v>227.12082201244525</c:v>
                </c:pt>
                <c:pt idx="5">
                  <c:v>226.82174492276457</c:v>
                </c:pt>
                <c:pt idx="6">
                  <c:v>226.57841709405022</c:v>
                </c:pt>
                <c:pt idx="7">
                  <c:v>225.52027138427061</c:v>
                </c:pt>
                <c:pt idx="8">
                  <c:v>224.17205922852759</c:v>
                </c:pt>
                <c:pt idx="9">
                  <c:v>219.72403283611902</c:v>
                </c:pt>
                <c:pt idx="10">
                  <c:v>217.85602927706009</c:v>
                </c:pt>
                <c:pt idx="11">
                  <c:v>209.95115493800225</c:v>
                </c:pt>
                <c:pt idx="12">
                  <c:v>143.94993617997551</c:v>
                </c:pt>
                <c:pt idx="13">
                  <c:v>140.67105003749876</c:v>
                </c:pt>
                <c:pt idx="14">
                  <c:v>137.71684244269119</c:v>
                </c:pt>
                <c:pt idx="15">
                  <c:v>130.29657573548101</c:v>
                </c:pt>
                <c:pt idx="16">
                  <c:v>127.74640796262365</c:v>
                </c:pt>
                <c:pt idx="17">
                  <c:v>126.52971422629</c:v>
                </c:pt>
                <c:pt idx="18">
                  <c:v>120.30068769965789</c:v>
                </c:pt>
                <c:pt idx="19">
                  <c:v>120.14531330856289</c:v>
                </c:pt>
                <c:pt idx="20">
                  <c:v>116.42660805854707</c:v>
                </c:pt>
                <c:pt idx="21">
                  <c:v>112.29317101653973</c:v>
                </c:pt>
                <c:pt idx="22">
                  <c:v>101.70372945512477</c:v>
                </c:pt>
                <c:pt idx="23">
                  <c:v>99.784651617003036</c:v>
                </c:pt>
                <c:pt idx="24">
                  <c:v>97.131497062928588</c:v>
                </c:pt>
                <c:pt idx="25">
                  <c:v>90.89209489076049</c:v>
                </c:pt>
                <c:pt idx="26">
                  <c:v>90.43908255105336</c:v>
                </c:pt>
                <c:pt idx="27">
                  <c:v>89.237714363471099</c:v>
                </c:pt>
                <c:pt idx="28">
                  <c:v>85.294205161462443</c:v>
                </c:pt>
                <c:pt idx="29">
                  <c:v>84.432960999760823</c:v>
                </c:pt>
                <c:pt idx="30">
                  <c:v>60.105259447305421</c:v>
                </c:pt>
                <c:pt idx="31">
                  <c:v>54.695588147302708</c:v>
                </c:pt>
              </c:numCache>
            </c:numRef>
          </c:val>
          <c:extLst>
            <c:ext xmlns:c16="http://schemas.microsoft.com/office/drawing/2014/chart" uri="{C3380CC4-5D6E-409C-BE32-E72D297353CC}">
              <c16:uniqueId val="{00000000-E892-4D30-9268-73B904E10C07}"/>
            </c:ext>
          </c:extLst>
        </c:ser>
        <c:dLbls>
          <c:showLegendKey val="0"/>
          <c:showVal val="0"/>
          <c:showCatName val="0"/>
          <c:showSerName val="0"/>
          <c:showPercent val="0"/>
          <c:showBubbleSize val="0"/>
        </c:dLbls>
        <c:gapWidth val="219"/>
        <c:overlap val="-27"/>
        <c:axId val="1489042479"/>
        <c:axId val="1489036655"/>
      </c:barChart>
      <c:catAx>
        <c:axId val="1489042479"/>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400"/>
                  <a:t>Bands</a:t>
                </a:r>
                <a:endParaRPr lang="zh-CN" sz="1400"/>
              </a:p>
            </c:rich>
          </c:tx>
          <c:layout>
            <c:manualLayout>
              <c:xMode val="edge"/>
              <c:yMode val="edge"/>
              <c:x val="0.47026512559145672"/>
              <c:y val="0.92195363097690686"/>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9036655"/>
        <c:crosses val="autoZero"/>
        <c:auto val="1"/>
        <c:lblAlgn val="ctr"/>
        <c:lblOffset val="100"/>
        <c:noMultiLvlLbl val="0"/>
      </c:catAx>
      <c:valAx>
        <c:axId val="1489036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400"/>
                  <a:t>Score</a:t>
                </a:r>
                <a:endParaRPr lang="zh-CN" sz="1400"/>
              </a:p>
            </c:rich>
          </c:tx>
          <c:layout>
            <c:manualLayout>
              <c:xMode val="edge"/>
              <c:yMode val="edge"/>
              <c:x val="1.9172859684860585E-2"/>
              <c:y val="0.40828571381669126"/>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9042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select!$B$161</c:f>
              <c:strCache>
                <c:ptCount val="1"/>
                <c:pt idx="0">
                  <c:v>overall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select!$A$162:$A$193</c:f>
              <c:numCache>
                <c:formatCode>General</c:formatCode>
                <c:ptCount val="32"/>
                <c:pt idx="0">
                  <c:v>32</c:v>
                </c:pt>
                <c:pt idx="1">
                  <c:v>31</c:v>
                </c:pt>
                <c:pt idx="2">
                  <c:v>30</c:v>
                </c:pt>
                <c:pt idx="3">
                  <c:v>29</c:v>
                </c:pt>
                <c:pt idx="4">
                  <c:v>28</c:v>
                </c:pt>
                <c:pt idx="5">
                  <c:v>27</c:v>
                </c:pt>
                <c:pt idx="6">
                  <c:v>26</c:v>
                </c:pt>
                <c:pt idx="7">
                  <c:v>25</c:v>
                </c:pt>
                <c:pt idx="8">
                  <c:v>24</c:v>
                </c:pt>
                <c:pt idx="9">
                  <c:v>23</c:v>
                </c:pt>
                <c:pt idx="10">
                  <c:v>22</c:v>
                </c:pt>
                <c:pt idx="11">
                  <c:v>21</c:v>
                </c:pt>
                <c:pt idx="12">
                  <c:v>20</c:v>
                </c:pt>
                <c:pt idx="13">
                  <c:v>19</c:v>
                </c:pt>
                <c:pt idx="14">
                  <c:v>18</c:v>
                </c:pt>
                <c:pt idx="15">
                  <c:v>17</c:v>
                </c:pt>
                <c:pt idx="16">
                  <c:v>16</c:v>
                </c:pt>
                <c:pt idx="17">
                  <c:v>15</c:v>
                </c:pt>
                <c:pt idx="18">
                  <c:v>14</c:v>
                </c:pt>
                <c:pt idx="19">
                  <c:v>13</c:v>
                </c:pt>
                <c:pt idx="20">
                  <c:v>12</c:v>
                </c:pt>
                <c:pt idx="21">
                  <c:v>11</c:v>
                </c:pt>
                <c:pt idx="22">
                  <c:v>10</c:v>
                </c:pt>
                <c:pt idx="23">
                  <c:v>9</c:v>
                </c:pt>
                <c:pt idx="24">
                  <c:v>8</c:v>
                </c:pt>
                <c:pt idx="25">
                  <c:v>7</c:v>
                </c:pt>
                <c:pt idx="26">
                  <c:v>6</c:v>
                </c:pt>
                <c:pt idx="27">
                  <c:v>5</c:v>
                </c:pt>
                <c:pt idx="28">
                  <c:v>4</c:v>
                </c:pt>
                <c:pt idx="29">
                  <c:v>3</c:v>
                </c:pt>
                <c:pt idx="30">
                  <c:v>2</c:v>
                </c:pt>
                <c:pt idx="31">
                  <c:v>1</c:v>
                </c:pt>
              </c:numCache>
            </c:numRef>
          </c:cat>
          <c:val>
            <c:numRef>
              <c:f>select!$B$162:$B$193</c:f>
              <c:numCache>
                <c:formatCode>General</c:formatCode>
                <c:ptCount val="32"/>
                <c:pt idx="0">
                  <c:v>0.60296096904441399</c:v>
                </c:pt>
                <c:pt idx="1">
                  <c:v>0.60057061340941498</c:v>
                </c:pt>
                <c:pt idx="2">
                  <c:v>0.58799999999999997</c:v>
                </c:pt>
                <c:pt idx="3">
                  <c:v>0.60387096774193505</c:v>
                </c:pt>
                <c:pt idx="4">
                  <c:v>0.57286432160804002</c:v>
                </c:pt>
                <c:pt idx="5">
                  <c:v>0.59073359073359</c:v>
                </c:pt>
                <c:pt idx="6">
                  <c:v>0.585427135678392</c:v>
                </c:pt>
                <c:pt idx="7">
                  <c:v>0.58921694480102604</c:v>
                </c:pt>
                <c:pt idx="8">
                  <c:v>0.56806282722513002</c:v>
                </c:pt>
                <c:pt idx="9">
                  <c:v>0.57457846952010305</c:v>
                </c:pt>
                <c:pt idx="10">
                  <c:v>0.58720200752823004</c:v>
                </c:pt>
                <c:pt idx="11">
                  <c:v>0.58523489932885897</c:v>
                </c:pt>
                <c:pt idx="12">
                  <c:v>0.59135802469135801</c:v>
                </c:pt>
                <c:pt idx="13">
                  <c:v>0.57661290322580605</c:v>
                </c:pt>
                <c:pt idx="14">
                  <c:v>0.57657657657657602</c:v>
                </c:pt>
                <c:pt idx="15">
                  <c:v>0.56190476190476102</c:v>
                </c:pt>
                <c:pt idx="16">
                  <c:v>0.55596107055960997</c:v>
                </c:pt>
                <c:pt idx="17">
                  <c:v>0.56160830090791103</c:v>
                </c:pt>
                <c:pt idx="18">
                  <c:v>0.544757033248081</c:v>
                </c:pt>
                <c:pt idx="19">
                  <c:v>0.48167539267015702</c:v>
                </c:pt>
                <c:pt idx="20">
                  <c:v>0.48469387755102</c:v>
                </c:pt>
                <c:pt idx="21">
                  <c:v>0.48906048906048899</c:v>
                </c:pt>
                <c:pt idx="22">
                  <c:v>0.45031446540880499</c:v>
                </c:pt>
                <c:pt idx="23">
                  <c:v>0.47837837837837799</c:v>
                </c:pt>
                <c:pt idx="24">
                  <c:v>0.456603773584905</c:v>
                </c:pt>
                <c:pt idx="25">
                  <c:v>0.47174770039421798</c:v>
                </c:pt>
                <c:pt idx="26">
                  <c:v>0.47477360931435902</c:v>
                </c:pt>
                <c:pt idx="27">
                  <c:v>0.43398692810457501</c:v>
                </c:pt>
                <c:pt idx="28">
                  <c:v>0.46562905317769099</c:v>
                </c:pt>
                <c:pt idx="29">
                  <c:v>0.417721518987341</c:v>
                </c:pt>
                <c:pt idx="30">
                  <c:v>0.34732824427480902</c:v>
                </c:pt>
                <c:pt idx="31">
                  <c:v>0.243142144638404</c:v>
                </c:pt>
              </c:numCache>
            </c:numRef>
          </c:val>
          <c:smooth val="0"/>
          <c:extLst>
            <c:ext xmlns:c16="http://schemas.microsoft.com/office/drawing/2014/chart" uri="{C3380CC4-5D6E-409C-BE32-E72D297353CC}">
              <c16:uniqueId val="{00000000-B7FF-4508-8B5B-FCFC0BF5309B}"/>
            </c:ext>
          </c:extLst>
        </c:ser>
        <c:ser>
          <c:idx val="1"/>
          <c:order val="1"/>
          <c:tx>
            <c:strRef>
              <c:f>select!$C$161</c:f>
              <c:strCache>
                <c:ptCount val="1"/>
                <c:pt idx="0">
                  <c:v>kappa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select!$A$162:$A$193</c:f>
              <c:numCache>
                <c:formatCode>General</c:formatCode>
                <c:ptCount val="32"/>
                <c:pt idx="0">
                  <c:v>32</c:v>
                </c:pt>
                <c:pt idx="1">
                  <c:v>31</c:v>
                </c:pt>
                <c:pt idx="2">
                  <c:v>30</c:v>
                </c:pt>
                <c:pt idx="3">
                  <c:v>29</c:v>
                </c:pt>
                <c:pt idx="4">
                  <c:v>28</c:v>
                </c:pt>
                <c:pt idx="5">
                  <c:v>27</c:v>
                </c:pt>
                <c:pt idx="6">
                  <c:v>26</c:v>
                </c:pt>
                <c:pt idx="7">
                  <c:v>25</c:v>
                </c:pt>
                <c:pt idx="8">
                  <c:v>24</c:v>
                </c:pt>
                <c:pt idx="9">
                  <c:v>23</c:v>
                </c:pt>
                <c:pt idx="10">
                  <c:v>22</c:v>
                </c:pt>
                <c:pt idx="11">
                  <c:v>21</c:v>
                </c:pt>
                <c:pt idx="12">
                  <c:v>20</c:v>
                </c:pt>
                <c:pt idx="13">
                  <c:v>19</c:v>
                </c:pt>
                <c:pt idx="14">
                  <c:v>18</c:v>
                </c:pt>
                <c:pt idx="15">
                  <c:v>17</c:v>
                </c:pt>
                <c:pt idx="16">
                  <c:v>16</c:v>
                </c:pt>
                <c:pt idx="17">
                  <c:v>15</c:v>
                </c:pt>
                <c:pt idx="18">
                  <c:v>14</c:v>
                </c:pt>
                <c:pt idx="19">
                  <c:v>13</c:v>
                </c:pt>
                <c:pt idx="20">
                  <c:v>12</c:v>
                </c:pt>
                <c:pt idx="21">
                  <c:v>11</c:v>
                </c:pt>
                <c:pt idx="22">
                  <c:v>10</c:v>
                </c:pt>
                <c:pt idx="23">
                  <c:v>9</c:v>
                </c:pt>
                <c:pt idx="24">
                  <c:v>8</c:v>
                </c:pt>
                <c:pt idx="25">
                  <c:v>7</c:v>
                </c:pt>
                <c:pt idx="26">
                  <c:v>6</c:v>
                </c:pt>
                <c:pt idx="27">
                  <c:v>5</c:v>
                </c:pt>
                <c:pt idx="28">
                  <c:v>4</c:v>
                </c:pt>
                <c:pt idx="29">
                  <c:v>3</c:v>
                </c:pt>
                <c:pt idx="30">
                  <c:v>2</c:v>
                </c:pt>
                <c:pt idx="31">
                  <c:v>1</c:v>
                </c:pt>
              </c:numCache>
            </c:numRef>
          </c:cat>
          <c:val>
            <c:numRef>
              <c:f>select!$C$162:$C$193</c:f>
              <c:numCache>
                <c:formatCode>General</c:formatCode>
                <c:ptCount val="32"/>
                <c:pt idx="0">
                  <c:v>0.45071349183029502</c:v>
                </c:pt>
                <c:pt idx="1">
                  <c:v>0.46126426356752598</c:v>
                </c:pt>
                <c:pt idx="2">
                  <c:v>0.48664046890159801</c:v>
                </c:pt>
                <c:pt idx="3">
                  <c:v>0.50097844999055696</c:v>
                </c:pt>
                <c:pt idx="4">
                  <c:v>0.47072605027554898</c:v>
                </c:pt>
                <c:pt idx="5">
                  <c:v>0.45027730085598799</c:v>
                </c:pt>
                <c:pt idx="6">
                  <c:v>0.483010202665828</c:v>
                </c:pt>
                <c:pt idx="7">
                  <c:v>0.48805888308610401</c:v>
                </c:pt>
                <c:pt idx="8">
                  <c:v>0.45895950780165201</c:v>
                </c:pt>
                <c:pt idx="9">
                  <c:v>0.47590736607574502</c:v>
                </c:pt>
                <c:pt idx="10">
                  <c:v>0.45652394632010801</c:v>
                </c:pt>
                <c:pt idx="11">
                  <c:v>0.47259982253770999</c:v>
                </c:pt>
                <c:pt idx="12">
                  <c:v>0.45589642699565303</c:v>
                </c:pt>
                <c:pt idx="13">
                  <c:v>0.47232379271214198</c:v>
                </c:pt>
                <c:pt idx="14">
                  <c:v>0.43411122021035797</c:v>
                </c:pt>
                <c:pt idx="15">
                  <c:v>0.45100522620199102</c:v>
                </c:pt>
                <c:pt idx="16">
                  <c:v>0.447752485325489</c:v>
                </c:pt>
                <c:pt idx="17">
                  <c:v>0.45769865797383602</c:v>
                </c:pt>
                <c:pt idx="18">
                  <c:v>0.42562295035449399</c:v>
                </c:pt>
                <c:pt idx="19">
                  <c:v>0.36319914960266902</c:v>
                </c:pt>
                <c:pt idx="20">
                  <c:v>0.33179214890824399</c:v>
                </c:pt>
                <c:pt idx="21">
                  <c:v>0.33656732537553202</c:v>
                </c:pt>
                <c:pt idx="22">
                  <c:v>0.31658873553800698</c:v>
                </c:pt>
                <c:pt idx="23">
                  <c:v>0.35020087264719602</c:v>
                </c:pt>
                <c:pt idx="24">
                  <c:v>0.316383584766325</c:v>
                </c:pt>
                <c:pt idx="25">
                  <c:v>0.33839327164958999</c:v>
                </c:pt>
                <c:pt idx="26">
                  <c:v>0.34122037897282198</c:v>
                </c:pt>
                <c:pt idx="27">
                  <c:v>0.28016194156021901</c:v>
                </c:pt>
                <c:pt idx="28">
                  <c:v>0.31782219893308999</c:v>
                </c:pt>
                <c:pt idx="29">
                  <c:v>0.27844283436549999</c:v>
                </c:pt>
                <c:pt idx="30">
                  <c:v>0.15004995763087001</c:v>
                </c:pt>
                <c:pt idx="31">
                  <c:v>2.60934627303408E-2</c:v>
                </c:pt>
              </c:numCache>
            </c:numRef>
          </c:val>
          <c:smooth val="0"/>
          <c:extLst>
            <c:ext xmlns:c16="http://schemas.microsoft.com/office/drawing/2014/chart" uri="{C3380CC4-5D6E-409C-BE32-E72D297353CC}">
              <c16:uniqueId val="{00000001-B7FF-4508-8B5B-FCFC0BF5309B}"/>
            </c:ext>
          </c:extLst>
        </c:ser>
        <c:dLbls>
          <c:showLegendKey val="0"/>
          <c:showVal val="0"/>
          <c:showCatName val="0"/>
          <c:showSerName val="0"/>
          <c:showPercent val="0"/>
          <c:showBubbleSize val="0"/>
        </c:dLbls>
        <c:marker val="1"/>
        <c:smooth val="0"/>
        <c:axId val="1489035407"/>
        <c:axId val="1489022927"/>
      </c:lineChart>
      <c:catAx>
        <c:axId val="1489035407"/>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200" dirty="0"/>
                  <a:t>Number of bands</a:t>
                </a:r>
                <a:endParaRPr lang="zh-CN" sz="1200" dirty="0"/>
              </a:p>
            </c:rich>
          </c:tx>
          <c:layout>
            <c:manualLayout>
              <c:xMode val="edge"/>
              <c:yMode val="edge"/>
              <c:x val="0.41347574307413082"/>
              <c:y val="0.86984973738843308"/>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9022927"/>
        <c:crosses val="autoZero"/>
        <c:auto val="1"/>
        <c:lblAlgn val="ctr"/>
        <c:lblOffset val="100"/>
        <c:noMultiLvlLbl val="0"/>
      </c:catAx>
      <c:valAx>
        <c:axId val="1489022927"/>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400"/>
                  <a:t>ACC</a:t>
                </a:r>
                <a:endParaRPr lang="zh-CN" sz="1400"/>
              </a:p>
            </c:rich>
          </c:tx>
          <c:layout>
            <c:manualLayout>
              <c:xMode val="edge"/>
              <c:yMode val="edge"/>
              <c:x val="2.4316716794148114E-2"/>
              <c:y val="0.38966921469986143"/>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9035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1"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972534783151448"/>
          <c:y val="3.036681680042147E-2"/>
          <c:w val="0.79707404404055948"/>
          <c:h val="0.79636246448902315"/>
        </c:manualLayout>
      </c:layout>
      <c:barChart>
        <c:barDir val="col"/>
        <c:grouping val="clustered"/>
        <c:varyColors val="0"/>
        <c:ser>
          <c:idx val="0"/>
          <c:order val="0"/>
          <c:tx>
            <c:strRef>
              <c:f>select!$E$221</c:f>
              <c:strCache>
                <c:ptCount val="1"/>
                <c:pt idx="0">
                  <c:v>score</c:v>
                </c:pt>
              </c:strCache>
            </c:strRef>
          </c:tx>
          <c:spPr>
            <a:solidFill>
              <a:schemeClr val="accent1"/>
            </a:solidFill>
            <a:ln>
              <a:noFill/>
            </a:ln>
            <a:effectLst/>
          </c:spPr>
          <c:invertIfNegative val="0"/>
          <c:cat>
            <c:strRef>
              <c:f>select!$D$222:$D$229</c:f>
              <c:strCache>
                <c:ptCount val="8"/>
                <c:pt idx="0">
                  <c:v>elevation:</c:v>
                </c:pt>
                <c:pt idx="1">
                  <c:v>LST_4:</c:v>
                </c:pt>
                <c:pt idx="2">
                  <c:v>LST_1:</c:v>
                </c:pt>
                <c:pt idx="3">
                  <c:v>LST_2:</c:v>
                </c:pt>
                <c:pt idx="4">
                  <c:v>LST_3:</c:v>
                </c:pt>
                <c:pt idx="5">
                  <c:v>aspect:</c:v>
                </c:pt>
                <c:pt idx="6">
                  <c:v>hillshade:</c:v>
                </c:pt>
                <c:pt idx="7">
                  <c:v>slope:</c:v>
                </c:pt>
              </c:strCache>
            </c:strRef>
          </c:cat>
          <c:val>
            <c:numRef>
              <c:f>select!$E$222:$E$229</c:f>
              <c:numCache>
                <c:formatCode>0.00_ </c:formatCode>
                <c:ptCount val="8"/>
                <c:pt idx="0">
                  <c:v>1174.0712235466499</c:v>
                </c:pt>
                <c:pt idx="1">
                  <c:v>1130.86562638539</c:v>
                </c:pt>
                <c:pt idx="2">
                  <c:v>1114.21709642722</c:v>
                </c:pt>
                <c:pt idx="3">
                  <c:v>1078.0971115289799</c:v>
                </c:pt>
                <c:pt idx="4">
                  <c:v>1052.9366955123</c:v>
                </c:pt>
                <c:pt idx="5">
                  <c:v>1023.0118300090199</c:v>
                </c:pt>
                <c:pt idx="6">
                  <c:v>913.816278398294</c:v>
                </c:pt>
                <c:pt idx="7">
                  <c:v>912.07266359374501</c:v>
                </c:pt>
              </c:numCache>
            </c:numRef>
          </c:val>
          <c:extLst>
            <c:ext xmlns:c16="http://schemas.microsoft.com/office/drawing/2014/chart" uri="{C3380CC4-5D6E-409C-BE32-E72D297353CC}">
              <c16:uniqueId val="{00000000-506C-4597-B06D-26570F3F5795}"/>
            </c:ext>
          </c:extLst>
        </c:ser>
        <c:dLbls>
          <c:showLegendKey val="0"/>
          <c:showVal val="0"/>
          <c:showCatName val="0"/>
          <c:showSerName val="0"/>
          <c:showPercent val="0"/>
          <c:showBubbleSize val="0"/>
        </c:dLbls>
        <c:gapWidth val="219"/>
        <c:overlap val="-27"/>
        <c:axId val="1335266479"/>
        <c:axId val="1335264399"/>
      </c:barChart>
      <c:catAx>
        <c:axId val="1335266479"/>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400"/>
                  <a:t>bands</a:t>
                </a:r>
                <a:endParaRPr lang="zh-CN" sz="1400"/>
              </a:p>
            </c:rich>
          </c:tx>
          <c:layout>
            <c:manualLayout>
              <c:xMode val="edge"/>
              <c:yMode val="edge"/>
              <c:x val="0.45908218556629882"/>
              <c:y val="0.89825416042659123"/>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335264399"/>
        <c:crosses val="autoZero"/>
        <c:auto val="1"/>
        <c:lblAlgn val="ctr"/>
        <c:lblOffset val="100"/>
        <c:noMultiLvlLbl val="0"/>
      </c:catAx>
      <c:valAx>
        <c:axId val="1335264399"/>
        <c:scaling>
          <c:orientation val="minMax"/>
          <c:min val="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400"/>
                  <a:t>Score</a:t>
                </a:r>
                <a:endParaRPr lang="zh-CN" sz="1400"/>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335266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03782068141023E-2"/>
          <c:y val="8.5343201187636886E-2"/>
          <c:w val="0.86684220327203487"/>
          <c:h val="0.72164452540724222"/>
        </c:manualLayout>
      </c:layout>
      <c:lineChart>
        <c:grouping val="standard"/>
        <c:varyColors val="0"/>
        <c:ser>
          <c:idx val="0"/>
          <c:order val="0"/>
          <c:tx>
            <c:strRef>
              <c:f>select!$B$220</c:f>
              <c:strCache>
                <c:ptCount val="1"/>
                <c:pt idx="0">
                  <c:v>overall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select!$A$221:$A$228</c:f>
              <c:numCache>
                <c:formatCode>General</c:formatCode>
                <c:ptCount val="8"/>
                <c:pt idx="0">
                  <c:v>8</c:v>
                </c:pt>
                <c:pt idx="1">
                  <c:v>7</c:v>
                </c:pt>
                <c:pt idx="2">
                  <c:v>6</c:v>
                </c:pt>
                <c:pt idx="3">
                  <c:v>5</c:v>
                </c:pt>
                <c:pt idx="4">
                  <c:v>4</c:v>
                </c:pt>
                <c:pt idx="5">
                  <c:v>3</c:v>
                </c:pt>
                <c:pt idx="6">
                  <c:v>2</c:v>
                </c:pt>
                <c:pt idx="7">
                  <c:v>1</c:v>
                </c:pt>
              </c:numCache>
            </c:numRef>
          </c:cat>
          <c:val>
            <c:numRef>
              <c:f>select!$B$221:$B$228</c:f>
              <c:numCache>
                <c:formatCode>General</c:formatCode>
                <c:ptCount val="8"/>
                <c:pt idx="0">
                  <c:v>0.57259158751696004</c:v>
                </c:pt>
                <c:pt idx="1">
                  <c:v>0.57994579945799396</c:v>
                </c:pt>
                <c:pt idx="2">
                  <c:v>0.50933333333333297</c:v>
                </c:pt>
                <c:pt idx="3">
                  <c:v>0.51398135818908097</c:v>
                </c:pt>
                <c:pt idx="4">
                  <c:v>0.53300124533001203</c:v>
                </c:pt>
                <c:pt idx="5">
                  <c:v>0.51395939086294395</c:v>
                </c:pt>
                <c:pt idx="6">
                  <c:v>0.39840637450199201</c:v>
                </c:pt>
                <c:pt idx="7">
                  <c:v>0.30638852672750899</c:v>
                </c:pt>
              </c:numCache>
            </c:numRef>
          </c:val>
          <c:smooth val="0"/>
          <c:extLst>
            <c:ext xmlns:c16="http://schemas.microsoft.com/office/drawing/2014/chart" uri="{C3380CC4-5D6E-409C-BE32-E72D297353CC}">
              <c16:uniqueId val="{00000000-DB29-4252-BB7A-36AC8FF554CD}"/>
            </c:ext>
          </c:extLst>
        </c:ser>
        <c:ser>
          <c:idx val="1"/>
          <c:order val="1"/>
          <c:tx>
            <c:strRef>
              <c:f>select!$C$220</c:f>
              <c:strCache>
                <c:ptCount val="1"/>
                <c:pt idx="0">
                  <c:v>kappa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select!$A$221:$A$228</c:f>
              <c:numCache>
                <c:formatCode>General</c:formatCode>
                <c:ptCount val="8"/>
                <c:pt idx="0">
                  <c:v>8</c:v>
                </c:pt>
                <c:pt idx="1">
                  <c:v>7</c:v>
                </c:pt>
                <c:pt idx="2">
                  <c:v>6</c:v>
                </c:pt>
                <c:pt idx="3">
                  <c:v>5</c:v>
                </c:pt>
                <c:pt idx="4">
                  <c:v>4</c:v>
                </c:pt>
                <c:pt idx="5">
                  <c:v>3</c:v>
                </c:pt>
                <c:pt idx="6">
                  <c:v>2</c:v>
                </c:pt>
                <c:pt idx="7">
                  <c:v>1</c:v>
                </c:pt>
              </c:numCache>
            </c:numRef>
          </c:cat>
          <c:val>
            <c:numRef>
              <c:f>select!$C$221:$C$228</c:f>
              <c:numCache>
                <c:formatCode>General</c:formatCode>
                <c:ptCount val="8"/>
                <c:pt idx="0">
                  <c:v>0.46434133746807199</c:v>
                </c:pt>
                <c:pt idx="1">
                  <c:v>0.484550947851281</c:v>
                </c:pt>
                <c:pt idx="2">
                  <c:v>0.39786766614816299</c:v>
                </c:pt>
                <c:pt idx="3">
                  <c:v>0.39847091378701099</c:v>
                </c:pt>
                <c:pt idx="4">
                  <c:v>0.42006139789999097</c:v>
                </c:pt>
                <c:pt idx="5">
                  <c:v>0.393816934337063</c:v>
                </c:pt>
                <c:pt idx="6">
                  <c:v>0.26373420016576798</c:v>
                </c:pt>
                <c:pt idx="7">
                  <c:v>0.14058004591503601</c:v>
                </c:pt>
              </c:numCache>
            </c:numRef>
          </c:val>
          <c:smooth val="0"/>
          <c:extLst>
            <c:ext xmlns:c16="http://schemas.microsoft.com/office/drawing/2014/chart" uri="{C3380CC4-5D6E-409C-BE32-E72D297353CC}">
              <c16:uniqueId val="{00000001-DB29-4252-BB7A-36AC8FF554CD}"/>
            </c:ext>
          </c:extLst>
        </c:ser>
        <c:dLbls>
          <c:showLegendKey val="0"/>
          <c:showVal val="0"/>
          <c:showCatName val="0"/>
          <c:showSerName val="0"/>
          <c:showPercent val="0"/>
          <c:showBubbleSize val="0"/>
        </c:dLbls>
        <c:marker val="1"/>
        <c:smooth val="0"/>
        <c:axId val="732956384"/>
        <c:axId val="732944736"/>
      </c:lineChart>
      <c:catAx>
        <c:axId val="73295638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200"/>
                  <a:t>Number of Bands</a:t>
                </a:r>
                <a:endParaRPr lang="zh-CN" sz="1200"/>
              </a:p>
            </c:rich>
          </c:tx>
          <c:overlay val="0"/>
          <c:spPr>
            <a:noFill/>
            <a:ln>
              <a:noFill/>
            </a:ln>
            <a:effectLst/>
          </c:spPr>
          <c:txPr>
            <a:bodyPr rot="0" spcFirstLastPara="1" vertOverflow="ellipsis" vert="horz" wrap="square" anchor="ctr" anchorCtr="1"/>
            <a:lstStyle/>
            <a:p>
              <a:pPr>
                <a:defRPr sz="12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732944736"/>
        <c:crosses val="autoZero"/>
        <c:auto val="1"/>
        <c:lblAlgn val="ctr"/>
        <c:lblOffset val="100"/>
        <c:noMultiLvlLbl val="0"/>
      </c:catAx>
      <c:valAx>
        <c:axId val="73294473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400"/>
                  <a:t>ACC</a:t>
                </a:r>
                <a:endParaRPr lang="zh-CN" sz="1400"/>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732956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chemeClr val="accent6">
                <a:lumMod val="60000"/>
                <a:lumOff val="40000"/>
              </a:schemeClr>
            </a:solidFill>
          </c:spPr>
          <c:dPt>
            <c:idx val="0"/>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1-E198-4B00-817A-C590C7694DF7}"/>
              </c:ext>
            </c:extLst>
          </c:dPt>
          <c:dPt>
            <c:idx val="1"/>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E198-4B00-817A-C590C7694DF7}"/>
              </c:ext>
            </c:extLst>
          </c:dPt>
          <c:dPt>
            <c:idx val="2"/>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5-E198-4B00-817A-C590C7694DF7}"/>
              </c:ext>
            </c:extLst>
          </c:dPt>
          <c:dPt>
            <c:idx val="3"/>
            <c:bubble3D val="0"/>
            <c:spPr>
              <a:solidFill>
                <a:schemeClr val="tx1">
                  <a:lumMod val="60000"/>
                  <a:lumOff val="40000"/>
                </a:schemeClr>
              </a:solidFill>
              <a:ln w="19050">
                <a:solidFill>
                  <a:schemeClr val="lt1"/>
                </a:solidFill>
              </a:ln>
              <a:effectLst/>
            </c:spPr>
            <c:extLst>
              <c:ext xmlns:c16="http://schemas.microsoft.com/office/drawing/2014/chart" uri="{C3380CC4-5D6E-409C-BE32-E72D297353CC}">
                <c16:uniqueId val="{00000007-E198-4B00-817A-C590C7694DF7}"/>
              </c:ext>
            </c:extLst>
          </c:dPt>
          <c:dPt>
            <c:idx val="4"/>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9-E198-4B00-817A-C590C7694DF7}"/>
              </c:ext>
            </c:extLst>
          </c:dPt>
          <c:dLbls>
            <c:dLbl>
              <c:idx val="4"/>
              <c:layout>
                <c:manualLayout>
                  <c:x val="2.9773660645360505E-2"/>
                  <c:y val="2.8353847073463643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198-4B00-817A-C590C7694DF7}"/>
                </c:ext>
              </c:extLst>
            </c:dLbl>
            <c:spPr>
              <a:noFill/>
              <a:ln>
                <a:noFill/>
              </a:ln>
              <a:effectLst/>
            </c:spPr>
            <c:txPr>
              <a:bodyPr rot="0" spcFirstLastPara="1" vertOverflow="ellipsis" vert="horz" wrap="square" anchor="ctr" anchorCtr="1"/>
              <a:lstStyle/>
              <a:p>
                <a:pPr>
                  <a:defRPr sz="1800" b="0"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comb!$F$18:$J$18</c:f>
              <c:strCache>
                <c:ptCount val="5"/>
                <c:pt idx="1">
                  <c:v>spring</c:v>
                </c:pt>
                <c:pt idx="2">
                  <c:v>summer</c:v>
                </c:pt>
                <c:pt idx="3">
                  <c:v>autumn</c:v>
                </c:pt>
                <c:pt idx="4">
                  <c:v>winter</c:v>
                </c:pt>
              </c:strCache>
            </c:strRef>
          </c:cat>
          <c:val>
            <c:numRef>
              <c:f>comb!$F$20:$J$20</c:f>
              <c:numCache>
                <c:formatCode>0.00%</c:formatCode>
                <c:ptCount val="5"/>
                <c:pt idx="1">
                  <c:v>0.23529411764705882</c:v>
                </c:pt>
                <c:pt idx="2">
                  <c:v>0.25490196078431371</c:v>
                </c:pt>
                <c:pt idx="3">
                  <c:v>7.8431372549019607E-2</c:v>
                </c:pt>
                <c:pt idx="4">
                  <c:v>0.37254901960784315</c:v>
                </c:pt>
              </c:numCache>
            </c:numRef>
          </c:val>
          <c:extLst>
            <c:ext xmlns:c16="http://schemas.microsoft.com/office/drawing/2014/chart" uri="{C3380CC4-5D6E-409C-BE32-E72D297353CC}">
              <c16:uniqueId val="{0000000A-E198-4B00-817A-C590C7694DF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legend>
    <c:plotVisOnly val="1"/>
    <c:dispBlanksAs val="gap"/>
    <c:showDLblsOverMax val="0"/>
  </c:chart>
  <c:spPr>
    <a:noFill/>
    <a:ln>
      <a:noFill/>
    </a:ln>
    <a:effectLst/>
  </c:spPr>
  <c:txPr>
    <a:bodyPr/>
    <a:lstStyle/>
    <a:p>
      <a:pPr>
        <a:defRPr sz="1800"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7486974330907376E-2"/>
          <c:y val="3.4899470866650781E-2"/>
          <c:w val="0.91518489459280228"/>
          <c:h val="0.83628484256693336"/>
        </c:manualLayout>
      </c:layout>
      <c:lineChart>
        <c:grouping val="standard"/>
        <c:varyColors val="0"/>
        <c:ser>
          <c:idx val="1"/>
          <c:order val="0"/>
          <c:tx>
            <c:strRef>
              <c:f>'ee-chart'!$C$1</c:f>
              <c:strCache>
                <c:ptCount val="1"/>
                <c:pt idx="0">
                  <c:v>Forest</c:v>
                </c:pt>
              </c:strCache>
            </c:strRef>
          </c:tx>
          <c:spPr>
            <a:ln w="19050" cap="rnd">
              <a:solidFill>
                <a:schemeClr val="accent6">
                  <a:lumMod val="50000"/>
                </a:schemeClr>
              </a:solidFill>
              <a:round/>
            </a:ln>
            <a:effectLst/>
          </c:spPr>
          <c:marker>
            <c:symbol val="triangle"/>
            <c:size val="5"/>
            <c:spPr>
              <a:solidFill>
                <a:schemeClr val="accent6">
                  <a:lumMod val="50000"/>
                </a:schemeClr>
              </a:solidFill>
              <a:ln w="9525">
                <a:solidFill>
                  <a:schemeClr val="accent6">
                    <a:lumMod val="50000"/>
                  </a:schemeClr>
                </a:solidFill>
              </a:ln>
              <a:effectLst/>
            </c:spPr>
          </c:marker>
          <c:cat>
            <c:strRef>
              <c:f>'ee-chart'!$A$2:$A$13</c:f>
              <c:strCache>
                <c:ptCount val="12"/>
                <c:pt idx="0">
                  <c:v>B1</c:v>
                </c:pt>
                <c:pt idx="1">
                  <c:v>B2</c:v>
                </c:pt>
                <c:pt idx="2">
                  <c:v>B3</c:v>
                </c:pt>
                <c:pt idx="3">
                  <c:v>B4</c:v>
                </c:pt>
                <c:pt idx="4">
                  <c:v>B5</c:v>
                </c:pt>
                <c:pt idx="5">
                  <c:v>B6</c:v>
                </c:pt>
                <c:pt idx="6">
                  <c:v>B7</c:v>
                </c:pt>
                <c:pt idx="7">
                  <c:v>B8</c:v>
                </c:pt>
                <c:pt idx="8">
                  <c:v>B8A</c:v>
                </c:pt>
                <c:pt idx="9">
                  <c:v>B9</c:v>
                </c:pt>
                <c:pt idx="10">
                  <c:v>B11</c:v>
                </c:pt>
                <c:pt idx="11">
                  <c:v>B12</c:v>
                </c:pt>
              </c:strCache>
            </c:strRef>
          </c:cat>
          <c:val>
            <c:numRef>
              <c:f>'ee-chart'!$C$2:$C$13</c:f>
              <c:numCache>
                <c:formatCode>General</c:formatCode>
                <c:ptCount val="12"/>
                <c:pt idx="0">
                  <c:v>1.7000000000000001E-2</c:v>
                </c:pt>
                <c:pt idx="1">
                  <c:v>1.7000000000000001E-2</c:v>
                </c:pt>
                <c:pt idx="2">
                  <c:v>3.5999999999999997E-2</c:v>
                </c:pt>
                <c:pt idx="3">
                  <c:v>2.1999999999999999E-2</c:v>
                </c:pt>
                <c:pt idx="4">
                  <c:v>6.6000000000000003E-2</c:v>
                </c:pt>
                <c:pt idx="5">
                  <c:v>0.20499999999999999</c:v>
                </c:pt>
                <c:pt idx="6">
                  <c:v>0.249</c:v>
                </c:pt>
                <c:pt idx="7">
                  <c:v>0.26700000000000002</c:v>
                </c:pt>
                <c:pt idx="8">
                  <c:v>0.27500000000000002</c:v>
                </c:pt>
                <c:pt idx="9">
                  <c:v>0.27200000000000002</c:v>
                </c:pt>
                <c:pt idx="10">
                  <c:v>0.13200000000000001</c:v>
                </c:pt>
                <c:pt idx="11">
                  <c:v>5.7000000000000002E-2</c:v>
                </c:pt>
              </c:numCache>
            </c:numRef>
          </c:val>
          <c:smooth val="0"/>
          <c:extLst>
            <c:ext xmlns:c16="http://schemas.microsoft.com/office/drawing/2014/chart" uri="{C3380CC4-5D6E-409C-BE32-E72D297353CC}">
              <c16:uniqueId val="{00000000-E3B3-407E-B2BC-D00F23C16A41}"/>
            </c:ext>
          </c:extLst>
        </c:ser>
        <c:ser>
          <c:idx val="2"/>
          <c:order val="1"/>
          <c:tx>
            <c:strRef>
              <c:f>'ee-chart'!$D$1</c:f>
              <c:strCache>
                <c:ptCount val="1"/>
                <c:pt idx="0">
                  <c:v>Water</c:v>
                </c:pt>
              </c:strCache>
            </c:strRef>
          </c:tx>
          <c:spPr>
            <a:ln w="19050" cap="rnd">
              <a:solidFill>
                <a:schemeClr val="accent1">
                  <a:lumMod val="75000"/>
                </a:schemeClr>
              </a:solidFill>
              <a:round/>
            </a:ln>
            <a:effectLst/>
          </c:spPr>
          <c:marker>
            <c:symbol val="circle"/>
            <c:size val="5"/>
            <c:spPr>
              <a:solidFill>
                <a:schemeClr val="accent1">
                  <a:lumMod val="75000"/>
                </a:schemeClr>
              </a:solidFill>
              <a:ln w="9525">
                <a:solidFill>
                  <a:schemeClr val="accent1">
                    <a:lumMod val="75000"/>
                  </a:schemeClr>
                </a:solidFill>
              </a:ln>
              <a:effectLst/>
            </c:spPr>
          </c:marker>
          <c:cat>
            <c:strRef>
              <c:f>'ee-chart'!$A$2:$A$13</c:f>
              <c:strCache>
                <c:ptCount val="12"/>
                <c:pt idx="0">
                  <c:v>B1</c:v>
                </c:pt>
                <c:pt idx="1">
                  <c:v>B2</c:v>
                </c:pt>
                <c:pt idx="2">
                  <c:v>B3</c:v>
                </c:pt>
                <c:pt idx="3">
                  <c:v>B4</c:v>
                </c:pt>
                <c:pt idx="4">
                  <c:v>B5</c:v>
                </c:pt>
                <c:pt idx="5">
                  <c:v>B6</c:v>
                </c:pt>
                <c:pt idx="6">
                  <c:v>B7</c:v>
                </c:pt>
                <c:pt idx="7">
                  <c:v>B8</c:v>
                </c:pt>
                <c:pt idx="8">
                  <c:v>B8A</c:v>
                </c:pt>
                <c:pt idx="9">
                  <c:v>B9</c:v>
                </c:pt>
                <c:pt idx="10">
                  <c:v>B11</c:v>
                </c:pt>
                <c:pt idx="11">
                  <c:v>B12</c:v>
                </c:pt>
              </c:strCache>
            </c:strRef>
          </c:cat>
          <c:val>
            <c:numRef>
              <c:f>'ee-chart'!$D$2:$D$13</c:f>
              <c:numCache>
                <c:formatCode>General</c:formatCode>
                <c:ptCount val="12"/>
                <c:pt idx="0">
                  <c:v>4.1000000000000002E-2</c:v>
                </c:pt>
                <c:pt idx="1">
                  <c:v>4.8000000000000001E-2</c:v>
                </c:pt>
                <c:pt idx="2">
                  <c:v>8.1000000000000003E-2</c:v>
                </c:pt>
                <c:pt idx="3">
                  <c:v>7.0999999999999994E-2</c:v>
                </c:pt>
                <c:pt idx="4">
                  <c:v>8.3000000000000004E-2</c:v>
                </c:pt>
                <c:pt idx="5">
                  <c:v>7.4999999999999997E-2</c:v>
                </c:pt>
                <c:pt idx="6">
                  <c:v>8.2000000000000003E-2</c:v>
                </c:pt>
                <c:pt idx="7">
                  <c:v>7.0999999999999994E-2</c:v>
                </c:pt>
                <c:pt idx="8">
                  <c:v>8.2000000000000003E-2</c:v>
                </c:pt>
                <c:pt idx="9">
                  <c:v>0.159</c:v>
                </c:pt>
                <c:pt idx="10">
                  <c:v>8.4000000000000005E-2</c:v>
                </c:pt>
                <c:pt idx="11">
                  <c:v>5.1999999999999998E-2</c:v>
                </c:pt>
              </c:numCache>
            </c:numRef>
          </c:val>
          <c:smooth val="0"/>
          <c:extLst>
            <c:ext xmlns:c16="http://schemas.microsoft.com/office/drawing/2014/chart" uri="{C3380CC4-5D6E-409C-BE32-E72D297353CC}">
              <c16:uniqueId val="{00000001-E3B3-407E-B2BC-D00F23C16A41}"/>
            </c:ext>
          </c:extLst>
        </c:ser>
        <c:ser>
          <c:idx val="3"/>
          <c:order val="2"/>
          <c:tx>
            <c:strRef>
              <c:f>'ee-chart'!$E$1</c:f>
              <c:strCache>
                <c:ptCount val="1"/>
                <c:pt idx="0">
                  <c:v>Cropland</c:v>
                </c:pt>
              </c:strCache>
            </c:strRef>
          </c:tx>
          <c:spPr>
            <a:ln w="19050" cap="rnd">
              <a:solidFill>
                <a:schemeClr val="accent6">
                  <a:lumMod val="75000"/>
                </a:schemeClr>
              </a:solidFill>
              <a:round/>
            </a:ln>
            <a:effectLst/>
          </c:spPr>
          <c:marker>
            <c:symbol val="square"/>
            <c:size val="5"/>
            <c:spPr>
              <a:solidFill>
                <a:schemeClr val="accent6">
                  <a:lumMod val="75000"/>
                </a:schemeClr>
              </a:solidFill>
              <a:ln w="9525">
                <a:solidFill>
                  <a:schemeClr val="accent6">
                    <a:lumMod val="75000"/>
                  </a:schemeClr>
                </a:solidFill>
                <a:round/>
              </a:ln>
              <a:effectLst/>
            </c:spPr>
          </c:marker>
          <c:cat>
            <c:strRef>
              <c:f>'ee-chart'!$A$2:$A$13</c:f>
              <c:strCache>
                <c:ptCount val="12"/>
                <c:pt idx="0">
                  <c:v>B1</c:v>
                </c:pt>
                <c:pt idx="1">
                  <c:v>B2</c:v>
                </c:pt>
                <c:pt idx="2">
                  <c:v>B3</c:v>
                </c:pt>
                <c:pt idx="3">
                  <c:v>B4</c:v>
                </c:pt>
                <c:pt idx="4">
                  <c:v>B5</c:v>
                </c:pt>
                <c:pt idx="5">
                  <c:v>B6</c:v>
                </c:pt>
                <c:pt idx="6">
                  <c:v>B7</c:v>
                </c:pt>
                <c:pt idx="7">
                  <c:v>B8</c:v>
                </c:pt>
                <c:pt idx="8">
                  <c:v>B8A</c:v>
                </c:pt>
                <c:pt idx="9">
                  <c:v>B9</c:v>
                </c:pt>
                <c:pt idx="10">
                  <c:v>B11</c:v>
                </c:pt>
                <c:pt idx="11">
                  <c:v>B12</c:v>
                </c:pt>
              </c:strCache>
            </c:strRef>
          </c:cat>
          <c:val>
            <c:numRef>
              <c:f>'ee-chart'!$E$2:$E$13</c:f>
              <c:numCache>
                <c:formatCode>General</c:formatCode>
                <c:ptCount val="12"/>
                <c:pt idx="0">
                  <c:v>4.9000000000000002E-2</c:v>
                </c:pt>
                <c:pt idx="1">
                  <c:v>6.5000000000000002E-2</c:v>
                </c:pt>
                <c:pt idx="2">
                  <c:v>9.2999999999999999E-2</c:v>
                </c:pt>
                <c:pt idx="3">
                  <c:v>0.113</c:v>
                </c:pt>
                <c:pt idx="4">
                  <c:v>0.155</c:v>
                </c:pt>
                <c:pt idx="5">
                  <c:v>0.20799999999999999</c:v>
                </c:pt>
                <c:pt idx="6">
                  <c:v>0.23499999999999999</c:v>
                </c:pt>
                <c:pt idx="7">
                  <c:v>0.25700000000000001</c:v>
                </c:pt>
                <c:pt idx="8">
                  <c:v>0.26800000000000002</c:v>
                </c:pt>
                <c:pt idx="9">
                  <c:v>0.26300000000000001</c:v>
                </c:pt>
                <c:pt idx="10">
                  <c:v>0.29099999999999998</c:v>
                </c:pt>
                <c:pt idx="11">
                  <c:v>0.192</c:v>
                </c:pt>
              </c:numCache>
            </c:numRef>
          </c:val>
          <c:smooth val="0"/>
          <c:extLst>
            <c:ext xmlns:c16="http://schemas.microsoft.com/office/drawing/2014/chart" uri="{C3380CC4-5D6E-409C-BE32-E72D297353CC}">
              <c16:uniqueId val="{00000002-E3B3-407E-B2BC-D00F23C16A41}"/>
            </c:ext>
          </c:extLst>
        </c:ser>
        <c:ser>
          <c:idx val="4"/>
          <c:order val="3"/>
          <c:tx>
            <c:strRef>
              <c:f>'ee-chart'!$F$1</c:f>
              <c:strCache>
                <c:ptCount val="1"/>
                <c:pt idx="0">
                  <c:v>Citrus</c:v>
                </c:pt>
              </c:strCache>
            </c:strRef>
          </c:tx>
          <c:spPr>
            <a:ln w="19050" cap="rnd">
              <a:solidFill>
                <a:schemeClr val="accent2">
                  <a:lumMod val="75000"/>
                </a:schemeClr>
              </a:solidFill>
              <a:round/>
            </a:ln>
            <a:effectLst/>
          </c:spPr>
          <c:marker>
            <c:symbol val="circle"/>
            <c:size val="6"/>
            <c:spPr>
              <a:solidFill>
                <a:schemeClr val="bg1"/>
              </a:solidFill>
              <a:ln w="9525">
                <a:solidFill>
                  <a:schemeClr val="accent2">
                    <a:lumMod val="75000"/>
                  </a:schemeClr>
                </a:solidFill>
              </a:ln>
              <a:effectLst/>
            </c:spPr>
          </c:marker>
          <c:cat>
            <c:strRef>
              <c:f>'ee-chart'!$A$2:$A$13</c:f>
              <c:strCache>
                <c:ptCount val="12"/>
                <c:pt idx="0">
                  <c:v>B1</c:v>
                </c:pt>
                <c:pt idx="1">
                  <c:v>B2</c:v>
                </c:pt>
                <c:pt idx="2">
                  <c:v>B3</c:v>
                </c:pt>
                <c:pt idx="3">
                  <c:v>B4</c:v>
                </c:pt>
                <c:pt idx="4">
                  <c:v>B5</c:v>
                </c:pt>
                <c:pt idx="5">
                  <c:v>B6</c:v>
                </c:pt>
                <c:pt idx="6">
                  <c:v>B7</c:v>
                </c:pt>
                <c:pt idx="7">
                  <c:v>B8</c:v>
                </c:pt>
                <c:pt idx="8">
                  <c:v>B8A</c:v>
                </c:pt>
                <c:pt idx="9">
                  <c:v>B9</c:v>
                </c:pt>
                <c:pt idx="10">
                  <c:v>B11</c:v>
                </c:pt>
                <c:pt idx="11">
                  <c:v>B12</c:v>
                </c:pt>
              </c:strCache>
            </c:strRef>
          </c:cat>
          <c:val>
            <c:numRef>
              <c:f>'ee-chart'!$F$2:$F$13</c:f>
              <c:numCache>
                <c:formatCode>General</c:formatCode>
                <c:ptCount val="12"/>
                <c:pt idx="0">
                  <c:v>2.9000000000000001E-2</c:v>
                </c:pt>
                <c:pt idx="1">
                  <c:v>3.9E-2</c:v>
                </c:pt>
                <c:pt idx="2">
                  <c:v>6.6000000000000003E-2</c:v>
                </c:pt>
                <c:pt idx="3">
                  <c:v>7.2999999999999995E-2</c:v>
                </c:pt>
                <c:pt idx="4">
                  <c:v>0.122</c:v>
                </c:pt>
                <c:pt idx="5">
                  <c:v>0.224</c:v>
                </c:pt>
                <c:pt idx="6">
                  <c:v>0.26100000000000001</c:v>
                </c:pt>
                <c:pt idx="7">
                  <c:v>0.28199999999999997</c:v>
                </c:pt>
                <c:pt idx="8">
                  <c:v>0.28799999999999998</c:v>
                </c:pt>
                <c:pt idx="9">
                  <c:v>0.27700000000000002</c:v>
                </c:pt>
                <c:pt idx="10">
                  <c:v>0.24099999999999999</c:v>
                </c:pt>
                <c:pt idx="11">
                  <c:v>0.14099999999999999</c:v>
                </c:pt>
              </c:numCache>
            </c:numRef>
          </c:val>
          <c:smooth val="0"/>
          <c:extLst>
            <c:ext xmlns:c16="http://schemas.microsoft.com/office/drawing/2014/chart" uri="{C3380CC4-5D6E-409C-BE32-E72D297353CC}">
              <c16:uniqueId val="{00000003-E3B3-407E-B2BC-D00F23C16A41}"/>
            </c:ext>
          </c:extLst>
        </c:ser>
        <c:ser>
          <c:idx val="5"/>
          <c:order val="4"/>
          <c:tx>
            <c:strRef>
              <c:f>'ee-chart'!$G$1</c:f>
              <c:strCache>
                <c:ptCount val="1"/>
                <c:pt idx="0">
                  <c:v>Bush</c:v>
                </c:pt>
              </c:strCache>
            </c:strRef>
          </c:tx>
          <c:spPr>
            <a:ln w="19050" cap="rnd">
              <a:solidFill>
                <a:schemeClr val="accent6">
                  <a:lumMod val="60000"/>
                  <a:lumOff val="40000"/>
                </a:schemeClr>
              </a:solidFill>
              <a:round/>
              <a:headEnd type="none"/>
            </a:ln>
            <a:effectLst/>
          </c:spPr>
          <c:marker>
            <c:symbol val="circle"/>
            <c:size val="5"/>
            <c:spPr>
              <a:solidFill>
                <a:schemeClr val="bg1">
                  <a:lumMod val="95000"/>
                </a:schemeClr>
              </a:solidFill>
              <a:ln w="9525">
                <a:solidFill>
                  <a:schemeClr val="accent6">
                    <a:lumMod val="60000"/>
                    <a:lumOff val="40000"/>
                  </a:schemeClr>
                </a:solidFill>
              </a:ln>
              <a:effectLst/>
            </c:spPr>
          </c:marker>
          <c:cat>
            <c:strRef>
              <c:f>'ee-chart'!$A$2:$A$13</c:f>
              <c:strCache>
                <c:ptCount val="12"/>
                <c:pt idx="0">
                  <c:v>B1</c:v>
                </c:pt>
                <c:pt idx="1">
                  <c:v>B2</c:v>
                </c:pt>
                <c:pt idx="2">
                  <c:v>B3</c:v>
                </c:pt>
                <c:pt idx="3">
                  <c:v>B4</c:v>
                </c:pt>
                <c:pt idx="4">
                  <c:v>B5</c:v>
                </c:pt>
                <c:pt idx="5">
                  <c:v>B6</c:v>
                </c:pt>
                <c:pt idx="6">
                  <c:v>B7</c:v>
                </c:pt>
                <c:pt idx="7">
                  <c:v>B8</c:v>
                </c:pt>
                <c:pt idx="8">
                  <c:v>B8A</c:v>
                </c:pt>
                <c:pt idx="9">
                  <c:v>B9</c:v>
                </c:pt>
                <c:pt idx="10">
                  <c:v>B11</c:v>
                </c:pt>
                <c:pt idx="11">
                  <c:v>B12</c:v>
                </c:pt>
              </c:strCache>
            </c:strRef>
          </c:cat>
          <c:val>
            <c:numRef>
              <c:f>'ee-chart'!$G$2:$G$13</c:f>
              <c:numCache>
                <c:formatCode>General</c:formatCode>
                <c:ptCount val="12"/>
                <c:pt idx="0">
                  <c:v>0.02</c:v>
                </c:pt>
                <c:pt idx="1">
                  <c:v>2.7E-2</c:v>
                </c:pt>
                <c:pt idx="2">
                  <c:v>6.2E-2</c:v>
                </c:pt>
                <c:pt idx="3">
                  <c:v>4.2000000000000003E-2</c:v>
                </c:pt>
                <c:pt idx="4">
                  <c:v>0.115</c:v>
                </c:pt>
                <c:pt idx="5">
                  <c:v>0.22700000000000001</c:v>
                </c:pt>
                <c:pt idx="6">
                  <c:v>0.252</c:v>
                </c:pt>
                <c:pt idx="7">
                  <c:v>0.27200000000000002</c:v>
                </c:pt>
                <c:pt idx="8">
                  <c:v>0.28000000000000003</c:v>
                </c:pt>
                <c:pt idx="9">
                  <c:v>0.26400000000000001</c:v>
                </c:pt>
                <c:pt idx="10">
                  <c:v>0.183</c:v>
                </c:pt>
                <c:pt idx="11">
                  <c:v>0.09</c:v>
                </c:pt>
              </c:numCache>
            </c:numRef>
          </c:val>
          <c:smooth val="0"/>
          <c:extLst>
            <c:ext xmlns:c16="http://schemas.microsoft.com/office/drawing/2014/chart" uri="{C3380CC4-5D6E-409C-BE32-E72D297353CC}">
              <c16:uniqueId val="{00000004-E3B3-407E-B2BC-D00F23C16A41}"/>
            </c:ext>
          </c:extLst>
        </c:ser>
        <c:ser>
          <c:idx val="6"/>
          <c:order val="5"/>
          <c:tx>
            <c:strRef>
              <c:f>'ee-chart'!$H$1</c:f>
              <c:strCache>
                <c:ptCount val="1"/>
                <c:pt idx="0">
                  <c:v>Bareland</c:v>
                </c:pt>
              </c:strCache>
            </c:strRef>
          </c:tx>
          <c:spPr>
            <a:ln w="19050" cap="rnd">
              <a:solidFill>
                <a:schemeClr val="accent4">
                  <a:lumMod val="75000"/>
                </a:schemeClr>
              </a:solidFill>
              <a:round/>
            </a:ln>
            <a:effectLst/>
          </c:spPr>
          <c:marker>
            <c:symbol val="diamond"/>
            <c:size val="5"/>
            <c:spPr>
              <a:solidFill>
                <a:schemeClr val="accent4">
                  <a:lumMod val="75000"/>
                </a:schemeClr>
              </a:solidFill>
              <a:ln w="9525">
                <a:solidFill>
                  <a:schemeClr val="accent4">
                    <a:lumMod val="75000"/>
                  </a:schemeClr>
                </a:solidFill>
              </a:ln>
              <a:effectLst/>
            </c:spPr>
          </c:marker>
          <c:cat>
            <c:strRef>
              <c:f>'ee-chart'!$A$2:$A$13</c:f>
              <c:strCache>
                <c:ptCount val="12"/>
                <c:pt idx="0">
                  <c:v>B1</c:v>
                </c:pt>
                <c:pt idx="1">
                  <c:v>B2</c:v>
                </c:pt>
                <c:pt idx="2">
                  <c:v>B3</c:v>
                </c:pt>
                <c:pt idx="3">
                  <c:v>B4</c:v>
                </c:pt>
                <c:pt idx="4">
                  <c:v>B5</c:v>
                </c:pt>
                <c:pt idx="5">
                  <c:v>B6</c:v>
                </c:pt>
                <c:pt idx="6">
                  <c:v>B7</c:v>
                </c:pt>
                <c:pt idx="7">
                  <c:v>B8</c:v>
                </c:pt>
                <c:pt idx="8">
                  <c:v>B8A</c:v>
                </c:pt>
                <c:pt idx="9">
                  <c:v>B9</c:v>
                </c:pt>
                <c:pt idx="10">
                  <c:v>B11</c:v>
                </c:pt>
                <c:pt idx="11">
                  <c:v>B12</c:v>
                </c:pt>
              </c:strCache>
            </c:strRef>
          </c:cat>
          <c:val>
            <c:numRef>
              <c:f>'ee-chart'!$H$2:$H$13</c:f>
              <c:numCache>
                <c:formatCode>General</c:formatCode>
                <c:ptCount val="12"/>
                <c:pt idx="0">
                  <c:v>6.2E-2</c:v>
                </c:pt>
                <c:pt idx="1">
                  <c:v>9.0999999999999998E-2</c:v>
                </c:pt>
                <c:pt idx="2">
                  <c:v>0.13200000000000001</c:v>
                </c:pt>
                <c:pt idx="3">
                  <c:v>0.17599999999999999</c:v>
                </c:pt>
                <c:pt idx="4">
                  <c:v>0.217</c:v>
                </c:pt>
                <c:pt idx="5">
                  <c:v>0.254</c:v>
                </c:pt>
                <c:pt idx="6">
                  <c:v>0.27200000000000002</c:v>
                </c:pt>
                <c:pt idx="7">
                  <c:v>0.28499999999999998</c:v>
                </c:pt>
                <c:pt idx="8">
                  <c:v>0.28799999999999998</c:v>
                </c:pt>
                <c:pt idx="9">
                  <c:v>0.27800000000000002</c:v>
                </c:pt>
                <c:pt idx="10">
                  <c:v>0.35299999999999998</c:v>
                </c:pt>
                <c:pt idx="11">
                  <c:v>0.24399999999999999</c:v>
                </c:pt>
              </c:numCache>
            </c:numRef>
          </c:val>
          <c:smooth val="0"/>
          <c:extLst>
            <c:ext xmlns:c16="http://schemas.microsoft.com/office/drawing/2014/chart" uri="{C3380CC4-5D6E-409C-BE32-E72D297353CC}">
              <c16:uniqueId val="{00000005-E3B3-407E-B2BC-D00F23C16A41}"/>
            </c:ext>
          </c:extLst>
        </c:ser>
        <c:ser>
          <c:idx val="7"/>
          <c:order val="6"/>
          <c:tx>
            <c:strRef>
              <c:f>'ee-chart'!$I$1</c:f>
              <c:strCache>
                <c:ptCount val="1"/>
                <c:pt idx="0">
                  <c:v>ISP</c:v>
                </c:pt>
              </c:strCache>
            </c:strRef>
          </c:tx>
          <c:spPr>
            <a:ln w="19050" cap="rnd">
              <a:solidFill>
                <a:srgbClr val="FF0000"/>
              </a:solidFill>
              <a:round/>
            </a:ln>
            <a:effectLst/>
          </c:spPr>
          <c:marker>
            <c:symbol val="x"/>
            <c:size val="5"/>
            <c:spPr>
              <a:solidFill>
                <a:schemeClr val="bg1">
                  <a:lumMod val="95000"/>
                </a:schemeClr>
              </a:solidFill>
              <a:ln w="9525">
                <a:solidFill>
                  <a:srgbClr val="FF0000"/>
                </a:solidFill>
              </a:ln>
              <a:effectLst/>
            </c:spPr>
          </c:marker>
          <c:cat>
            <c:strRef>
              <c:f>'ee-chart'!$A$2:$A$13</c:f>
              <c:strCache>
                <c:ptCount val="12"/>
                <c:pt idx="0">
                  <c:v>B1</c:v>
                </c:pt>
                <c:pt idx="1">
                  <c:v>B2</c:v>
                </c:pt>
                <c:pt idx="2">
                  <c:v>B3</c:v>
                </c:pt>
                <c:pt idx="3">
                  <c:v>B4</c:v>
                </c:pt>
                <c:pt idx="4">
                  <c:v>B5</c:v>
                </c:pt>
                <c:pt idx="5">
                  <c:v>B6</c:v>
                </c:pt>
                <c:pt idx="6">
                  <c:v>B7</c:v>
                </c:pt>
                <c:pt idx="7">
                  <c:v>B8</c:v>
                </c:pt>
                <c:pt idx="8">
                  <c:v>B8A</c:v>
                </c:pt>
                <c:pt idx="9">
                  <c:v>B9</c:v>
                </c:pt>
                <c:pt idx="10">
                  <c:v>B11</c:v>
                </c:pt>
                <c:pt idx="11">
                  <c:v>B12</c:v>
                </c:pt>
              </c:strCache>
            </c:strRef>
          </c:cat>
          <c:val>
            <c:numRef>
              <c:f>'ee-chart'!$I$2:$I$13</c:f>
              <c:numCache>
                <c:formatCode>General</c:formatCode>
                <c:ptCount val="12"/>
                <c:pt idx="0">
                  <c:v>5.6000000000000001E-2</c:v>
                </c:pt>
                <c:pt idx="1">
                  <c:v>8.4000000000000005E-2</c:v>
                </c:pt>
                <c:pt idx="2">
                  <c:v>0.106</c:v>
                </c:pt>
                <c:pt idx="3">
                  <c:v>0.113</c:v>
                </c:pt>
                <c:pt idx="4">
                  <c:v>0.15</c:v>
                </c:pt>
                <c:pt idx="5">
                  <c:v>0.23799999999999999</c:v>
                </c:pt>
                <c:pt idx="6">
                  <c:v>0.27300000000000002</c:v>
                </c:pt>
                <c:pt idx="7">
                  <c:v>0.28899999999999998</c:v>
                </c:pt>
                <c:pt idx="8">
                  <c:v>0.29399999999999998</c:v>
                </c:pt>
                <c:pt idx="9">
                  <c:v>0.28599999999999998</c:v>
                </c:pt>
                <c:pt idx="10">
                  <c:v>0.24399999999999999</c:v>
                </c:pt>
                <c:pt idx="11">
                  <c:v>0.158</c:v>
                </c:pt>
              </c:numCache>
            </c:numRef>
          </c:val>
          <c:smooth val="0"/>
          <c:extLst>
            <c:ext xmlns:c16="http://schemas.microsoft.com/office/drawing/2014/chart" uri="{C3380CC4-5D6E-409C-BE32-E72D297353CC}">
              <c16:uniqueId val="{00000006-E3B3-407E-B2BC-D00F23C16A41}"/>
            </c:ext>
          </c:extLst>
        </c:ser>
        <c:ser>
          <c:idx val="0"/>
          <c:order val="7"/>
          <c:tx>
            <c:strRef>
              <c:f>'ee-chart'!$B$1</c:f>
              <c:strCache>
                <c:ptCount val="1"/>
                <c:pt idx="0">
                  <c:v>Impervious</c:v>
                </c:pt>
              </c:strCache>
            </c:strRef>
          </c:tx>
          <c:spPr>
            <a:ln w="19050" cap="rnd">
              <a:solidFill>
                <a:schemeClr val="tx2">
                  <a:lumMod val="50000"/>
                </a:schemeClr>
              </a:solidFill>
              <a:round/>
              <a:headEnd type="none"/>
            </a:ln>
            <a:effectLst/>
          </c:spPr>
          <c:marker>
            <c:symbol val="star"/>
            <c:size val="4"/>
            <c:spPr>
              <a:solidFill>
                <a:schemeClr val="bg1"/>
              </a:solidFill>
              <a:ln w="9525">
                <a:solidFill>
                  <a:schemeClr val="accent1">
                    <a:lumMod val="50000"/>
                    <a:alpha val="97000"/>
                  </a:schemeClr>
                </a:solidFill>
                <a:headEnd type="arrow"/>
              </a:ln>
              <a:effectLst/>
            </c:spPr>
          </c:marker>
          <c:cat>
            <c:strRef>
              <c:f>'ee-chart'!$A$2:$A$13</c:f>
              <c:strCache>
                <c:ptCount val="12"/>
                <c:pt idx="0">
                  <c:v>B1</c:v>
                </c:pt>
                <c:pt idx="1">
                  <c:v>B2</c:v>
                </c:pt>
                <c:pt idx="2">
                  <c:v>B3</c:v>
                </c:pt>
                <c:pt idx="3">
                  <c:v>B4</c:v>
                </c:pt>
                <c:pt idx="4">
                  <c:v>B5</c:v>
                </c:pt>
                <c:pt idx="5">
                  <c:v>B6</c:v>
                </c:pt>
                <c:pt idx="6">
                  <c:v>B7</c:v>
                </c:pt>
                <c:pt idx="7">
                  <c:v>B8</c:v>
                </c:pt>
                <c:pt idx="8">
                  <c:v>B8A</c:v>
                </c:pt>
                <c:pt idx="9">
                  <c:v>B9</c:v>
                </c:pt>
                <c:pt idx="10">
                  <c:v>B11</c:v>
                </c:pt>
                <c:pt idx="11">
                  <c:v>B12</c:v>
                </c:pt>
              </c:strCache>
            </c:strRef>
          </c:cat>
          <c:val>
            <c:numRef>
              <c:f>'ee-chart'!$B$2:$B$13</c:f>
              <c:numCache>
                <c:formatCode>General</c:formatCode>
                <c:ptCount val="12"/>
                <c:pt idx="0">
                  <c:v>7.0999999999999994E-2</c:v>
                </c:pt>
                <c:pt idx="1">
                  <c:v>0.105</c:v>
                </c:pt>
                <c:pt idx="2">
                  <c:v>0.12</c:v>
                </c:pt>
                <c:pt idx="3">
                  <c:v>0.13200000000000001</c:v>
                </c:pt>
                <c:pt idx="4">
                  <c:v>0.15</c:v>
                </c:pt>
                <c:pt idx="5">
                  <c:v>0.16900000000000001</c:v>
                </c:pt>
                <c:pt idx="6">
                  <c:v>0.18099999999999999</c:v>
                </c:pt>
                <c:pt idx="7">
                  <c:v>0.185</c:v>
                </c:pt>
                <c:pt idx="8">
                  <c:v>0.19400000000000001</c:v>
                </c:pt>
                <c:pt idx="9">
                  <c:v>0.21199999999999999</c:v>
                </c:pt>
                <c:pt idx="10">
                  <c:v>0.21199999999999999</c:v>
                </c:pt>
                <c:pt idx="11">
                  <c:v>0.18</c:v>
                </c:pt>
              </c:numCache>
            </c:numRef>
          </c:val>
          <c:smooth val="0"/>
          <c:extLst>
            <c:ext xmlns:c16="http://schemas.microsoft.com/office/drawing/2014/chart" uri="{C3380CC4-5D6E-409C-BE32-E72D297353CC}">
              <c16:uniqueId val="{00000007-E3B3-407E-B2BC-D00F23C16A41}"/>
            </c:ext>
          </c:extLst>
        </c:ser>
        <c:dLbls>
          <c:showLegendKey val="0"/>
          <c:showVal val="0"/>
          <c:showCatName val="0"/>
          <c:showSerName val="0"/>
          <c:showPercent val="0"/>
          <c:showBubbleSize val="0"/>
        </c:dLbls>
        <c:marker val="1"/>
        <c:smooth val="0"/>
        <c:axId val="1838783792"/>
        <c:axId val="1838765072"/>
      </c:lineChart>
      <c:catAx>
        <c:axId val="1838783792"/>
        <c:scaling>
          <c:orientation val="minMax"/>
        </c:scaling>
        <c:delete val="0"/>
        <c:axPos val="b"/>
        <c:majorGridlines>
          <c:spPr>
            <a:ln w="9525" cap="flat" cmpd="sng" algn="ctr">
              <a:noFill/>
              <a:round/>
            </a:ln>
            <a:effectLst/>
          </c:spPr>
        </c:majorGridlines>
        <c:minorGridlines>
          <c:spPr>
            <a:ln w="9525" cap="flat" cmpd="sng" algn="ctr">
              <a:noFill/>
              <a:round/>
            </a:ln>
            <a:effectLst/>
          </c:spPr>
        </c:minorGridlines>
        <c:title>
          <c:tx>
            <c:rich>
              <a:bodyPr rot="0" spcFirstLastPara="1" vertOverflow="ellipsis" vert="horz" wrap="square" anchor="ctr" anchorCtr="1"/>
              <a:lstStyle/>
              <a:p>
                <a:pPr algn="ctr" rtl="0">
                  <a:defRPr lang="en-US" altLang="zh-CN"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zh-CN" sz="1600" b="1" i="0" u="none" strike="noStrike" kern="1200" baseline="0">
                    <a:solidFill>
                      <a:schemeClr val="tx1"/>
                    </a:solidFill>
                    <a:latin typeface="Times New Roman" panose="02020603050405020304" pitchFamily="18" charset="0"/>
                    <a:ea typeface="+mn-ea"/>
                    <a:cs typeface="Times New Roman" panose="02020603050405020304" pitchFamily="18" charset="0"/>
                  </a:rPr>
                  <a:t>Bands</a:t>
                </a:r>
              </a:p>
            </c:rich>
          </c:tx>
          <c:layout>
            <c:manualLayout>
              <c:xMode val="edge"/>
              <c:yMode val="edge"/>
              <c:x val="0.4873769128813793"/>
              <c:y val="0.91126036224501117"/>
            </c:manualLayout>
          </c:layout>
          <c:overlay val="0"/>
          <c:spPr>
            <a:noFill/>
            <a:ln>
              <a:noFill/>
            </a:ln>
            <a:effectLst/>
          </c:spPr>
          <c:txPr>
            <a:bodyPr rot="0" spcFirstLastPara="1" vertOverflow="ellipsis" vert="horz" wrap="square" anchor="ctr" anchorCtr="1"/>
            <a:lstStyle/>
            <a:p>
              <a:pPr algn="ctr" rtl="0">
                <a:defRPr lang="en-US" altLang="zh-CN"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in"/>
        <c:tickLblPos val="low"/>
        <c:spPr>
          <a:noFill/>
          <a:ln w="12700"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838765072"/>
        <c:crosses val="autoZero"/>
        <c:auto val="1"/>
        <c:lblAlgn val="ctr"/>
        <c:lblOffset val="100"/>
        <c:tickMarkSkip val="1"/>
        <c:noMultiLvlLbl val="0"/>
      </c:catAx>
      <c:valAx>
        <c:axId val="1838765072"/>
        <c:scaling>
          <c:orientation val="minMax"/>
        </c:scaling>
        <c:delete val="0"/>
        <c:axPos val="l"/>
        <c:majorGridlines>
          <c:spPr>
            <a:ln w="12700"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altLang="zh-CN" sz="1600" b="1">
                    <a:solidFill>
                      <a:schemeClr val="tx1"/>
                    </a:solidFill>
                    <a:latin typeface="Times New Roman" panose="02020603050405020304" pitchFamily="18" charset="0"/>
                    <a:cs typeface="Times New Roman" panose="02020603050405020304" pitchFamily="18" charset="0"/>
                  </a:rPr>
                  <a:t>Reflectance</a:t>
                </a:r>
                <a:endParaRPr lang="zh-CN" altLang="en-US" sz="1600" b="1">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5.9311981020166073E-3"/>
              <c:y val="0.41496945018903625"/>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zh-CN"/>
            </a:p>
          </c:txPr>
        </c:title>
        <c:numFmt formatCode="General" sourceLinked="1"/>
        <c:majorTickMark val="in"/>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838783792"/>
        <c:crosses val="autoZero"/>
        <c:crossBetween val="between"/>
      </c:valAx>
      <c:spPr>
        <a:noFill/>
        <a:ln w="12700">
          <a:solidFill>
            <a:schemeClr val="tx1"/>
          </a:solidFill>
        </a:ln>
        <a:effectLst/>
      </c:spPr>
    </c:plotArea>
    <c:legend>
      <c:legendPos val="b"/>
      <c:layout>
        <c:manualLayout>
          <c:xMode val="edge"/>
          <c:yMode val="edge"/>
          <c:x val="9.0925764433043288E-2"/>
          <c:y val="0.95047513840541542"/>
          <c:w val="0.8388604213478974"/>
          <c:h val="3.9198880627726411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zh-CN"/>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rgbClr val="8EB69C"/>
            </a:solidFill>
          </c:spPr>
          <c:dPt>
            <c:idx val="0"/>
            <c:bubble3D val="0"/>
            <c:spPr>
              <a:solidFill>
                <a:srgbClr val="8EB69C"/>
              </a:solidFill>
              <a:ln w="19050">
                <a:solidFill>
                  <a:schemeClr val="lt1"/>
                </a:solidFill>
              </a:ln>
              <a:effectLst/>
            </c:spPr>
            <c:extLst>
              <c:ext xmlns:c16="http://schemas.microsoft.com/office/drawing/2014/chart" uri="{C3380CC4-5D6E-409C-BE32-E72D297353CC}">
                <c16:uniqueId val="{00000001-A0DF-4133-B019-C9878E88E7F7}"/>
              </c:ext>
            </c:extLst>
          </c:dPt>
          <c:dPt>
            <c:idx val="1"/>
            <c:bubble3D val="0"/>
            <c:spPr>
              <a:solidFill>
                <a:srgbClr val="8EB69C"/>
              </a:solidFill>
              <a:ln w="19050">
                <a:solidFill>
                  <a:schemeClr val="lt1"/>
                </a:solidFill>
              </a:ln>
              <a:effectLst/>
            </c:spPr>
            <c:extLst>
              <c:ext xmlns:c16="http://schemas.microsoft.com/office/drawing/2014/chart" uri="{C3380CC4-5D6E-409C-BE32-E72D297353CC}">
                <c16:uniqueId val="{00000003-A0DF-4133-B019-C9878E88E7F7}"/>
              </c:ext>
            </c:extLst>
          </c:dPt>
          <c:dPt>
            <c:idx val="2"/>
            <c:bubble3D val="0"/>
            <c:spPr>
              <a:solidFill>
                <a:srgbClr val="4EAB90"/>
              </a:solidFill>
              <a:ln w="19050">
                <a:solidFill>
                  <a:schemeClr val="lt1"/>
                </a:solidFill>
              </a:ln>
              <a:effectLst/>
            </c:spPr>
            <c:extLst>
              <c:ext xmlns:c16="http://schemas.microsoft.com/office/drawing/2014/chart" uri="{C3380CC4-5D6E-409C-BE32-E72D297353CC}">
                <c16:uniqueId val="{00000005-A0DF-4133-B019-C9878E88E7F7}"/>
              </c:ext>
            </c:extLst>
          </c:dPt>
          <c:dPt>
            <c:idx val="3"/>
            <c:bubble3D val="0"/>
            <c:spPr>
              <a:solidFill>
                <a:srgbClr val="EEBF6D"/>
              </a:solidFill>
              <a:ln w="19050">
                <a:solidFill>
                  <a:schemeClr val="lt1"/>
                </a:solidFill>
              </a:ln>
              <a:effectLst/>
            </c:spPr>
            <c:extLst>
              <c:ext xmlns:c16="http://schemas.microsoft.com/office/drawing/2014/chart" uri="{C3380CC4-5D6E-409C-BE32-E72D297353CC}">
                <c16:uniqueId val="{00000007-A0DF-4133-B019-C9878E88E7F7}"/>
              </c:ext>
            </c:extLst>
          </c:dPt>
          <c:dPt>
            <c:idx val="4"/>
            <c:bubble3D val="0"/>
            <c:spPr>
              <a:solidFill>
                <a:srgbClr val="D94F33"/>
              </a:solidFill>
              <a:ln w="19050">
                <a:solidFill>
                  <a:schemeClr val="lt1"/>
                </a:solidFill>
              </a:ln>
              <a:effectLst/>
            </c:spPr>
            <c:extLst>
              <c:ext xmlns:c16="http://schemas.microsoft.com/office/drawing/2014/chart" uri="{C3380CC4-5D6E-409C-BE32-E72D297353CC}">
                <c16:uniqueId val="{00000009-A0DF-4133-B019-C9878E88E7F7}"/>
              </c:ext>
            </c:extLst>
          </c:dPt>
          <c:dPt>
            <c:idx val="5"/>
            <c:bubble3D val="0"/>
            <c:spPr>
              <a:solidFill>
                <a:srgbClr val="834026"/>
              </a:solidFill>
              <a:ln w="19050">
                <a:solidFill>
                  <a:schemeClr val="lt1"/>
                </a:solidFill>
              </a:ln>
              <a:effectLst/>
            </c:spPr>
            <c:extLst>
              <c:ext xmlns:c16="http://schemas.microsoft.com/office/drawing/2014/chart" uri="{C3380CC4-5D6E-409C-BE32-E72D297353CC}">
                <c16:uniqueId val="{0000000B-A0DF-4133-B019-C9878E88E7F7}"/>
              </c:ext>
            </c:extLst>
          </c:dPt>
          <c:dLbls>
            <c:dLbl>
              <c:idx val="0"/>
              <c:layout>
                <c:manualLayout>
                  <c:x val="-5.5370937017129702E-2"/>
                  <c:y val="0.1017615067444364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0DF-4133-B019-C9878E88E7F7}"/>
                </c:ext>
              </c:extLst>
            </c:dLbl>
            <c:dLbl>
              <c:idx val="4"/>
              <c:layout>
                <c:manualLayout>
                  <c:x val="0.168622215676133"/>
                  <c:y val="9.376286959699767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0DF-4133-B019-C9878E88E7F7}"/>
                </c:ext>
              </c:extLst>
            </c:dLbl>
            <c:numFmt formatCode="0%" sourceLinked="0"/>
            <c:spPr>
              <a:noFill/>
              <a:ln>
                <a:noFill/>
              </a:ln>
              <a:effectLst/>
            </c:spPr>
            <c:txPr>
              <a:bodyPr rot="0" spcFirstLastPara="1" vertOverflow="ellipsis" vert="horz" wrap="square" anchor="ctr" anchorCtr="1"/>
              <a:lstStyle/>
              <a:p>
                <a:pPr>
                  <a:defRPr sz="2000" b="0"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comb!$F$18:$K$18</c:f>
              <c:strCache>
                <c:ptCount val="6"/>
                <c:pt idx="1">
                  <c:v>spring</c:v>
                </c:pt>
                <c:pt idx="2">
                  <c:v>summer</c:v>
                </c:pt>
                <c:pt idx="3">
                  <c:v>autumn</c:v>
                </c:pt>
                <c:pt idx="4">
                  <c:v>winter</c:v>
                </c:pt>
                <c:pt idx="5">
                  <c:v>other</c:v>
                </c:pt>
              </c:strCache>
            </c:strRef>
          </c:cat>
          <c:val>
            <c:numRef>
              <c:f>comb!$F$20:$K$20</c:f>
              <c:numCache>
                <c:formatCode>0.00%</c:formatCode>
                <c:ptCount val="6"/>
                <c:pt idx="1">
                  <c:v>0.23529411764705882</c:v>
                </c:pt>
                <c:pt idx="2">
                  <c:v>0.25490196078431371</c:v>
                </c:pt>
                <c:pt idx="3">
                  <c:v>7.8431372549019607E-2</c:v>
                </c:pt>
                <c:pt idx="4">
                  <c:v>0.37254901960784315</c:v>
                </c:pt>
                <c:pt idx="5">
                  <c:v>5.8823529411764705E-2</c:v>
                </c:pt>
              </c:numCache>
            </c:numRef>
          </c:val>
          <c:extLst>
            <c:ext xmlns:c16="http://schemas.microsoft.com/office/drawing/2014/chart" uri="{C3380CC4-5D6E-409C-BE32-E72D297353CC}">
              <c16:uniqueId val="{0000000A-A0DF-4133-B019-C9878E88E7F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0"/>
        <c:delete val="1"/>
      </c:legendEntry>
      <c:layout>
        <c:manualLayout>
          <c:xMode val="edge"/>
          <c:yMode val="edge"/>
          <c:x val="0.73862050874530882"/>
          <c:y val="0.47650555094998548"/>
          <c:w val="0.22496306407213182"/>
          <c:h val="0.4615722128625153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legend>
    <c:plotVisOnly val="1"/>
    <c:dispBlanksAs val="gap"/>
    <c:showDLblsOverMax val="0"/>
  </c:chart>
  <c:spPr>
    <a:noFill/>
    <a:ln>
      <a:noFill/>
    </a:ln>
    <a:effectLst/>
  </c:spPr>
  <c:txPr>
    <a:bodyPr/>
    <a:lstStyle/>
    <a:p>
      <a:pPr>
        <a:defRPr sz="2000"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 (2)'!$A$54</c:f>
              <c:strCache>
                <c:ptCount val="1"/>
                <c:pt idx="0">
                  <c:v>IPS</c:v>
                </c:pt>
              </c:strCache>
            </c:strRef>
          </c:tx>
          <c:dPt>
            <c:idx val="0"/>
            <c:bubble3D val="0"/>
            <c:spPr>
              <a:solidFill>
                <a:srgbClr val="8EB69C"/>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E23-454D-9C49-686438253330}"/>
              </c:ext>
            </c:extLst>
          </c:dPt>
          <c:dPt>
            <c:idx val="1"/>
            <c:bubble3D val="0"/>
            <c:explosion val="11"/>
            <c:spPr>
              <a:solidFill>
                <a:srgbClr val="4EAB9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E23-454D-9C49-686438253330}"/>
              </c:ext>
            </c:extLst>
          </c:dPt>
          <c:dPt>
            <c:idx val="2"/>
            <c:bubble3D val="0"/>
            <c:spPr>
              <a:solidFill>
                <a:srgbClr val="D94F3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E23-454D-9C49-686438253330}"/>
              </c:ext>
            </c:extLst>
          </c:dPt>
          <c:dPt>
            <c:idx val="3"/>
            <c:bubble3D val="0"/>
            <c:spPr>
              <a:solidFill>
                <a:srgbClr val="EEBF6D"/>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CE23-454D-9C49-686438253330}"/>
              </c:ext>
            </c:extLst>
          </c:dPt>
          <c:dPt>
            <c:idx val="4"/>
            <c:bubble3D val="0"/>
            <c:spPr>
              <a:solidFill>
                <a:srgbClr val="EDDDC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CE23-454D-9C49-686438253330}"/>
              </c:ext>
            </c:extLst>
          </c:dPt>
          <c:dLbls>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 (2)'!$C$53:$G$53</c:f>
              <c:strCache>
                <c:ptCount val="5"/>
                <c:pt idx="0">
                  <c:v>200m–300m</c:v>
                </c:pt>
                <c:pt idx="1">
                  <c:v>300m–400m</c:v>
                </c:pt>
                <c:pt idx="2">
                  <c:v>400m–500m</c:v>
                </c:pt>
                <c:pt idx="3">
                  <c:v>500m–600m</c:v>
                </c:pt>
                <c:pt idx="4">
                  <c:v>&gt;600m</c:v>
                </c:pt>
              </c:strCache>
            </c:strRef>
          </c:cat>
          <c:val>
            <c:numRef>
              <c:f>'Sheet1 (2)'!$C$54:$G$54</c:f>
              <c:numCache>
                <c:formatCode>General</c:formatCode>
                <c:ptCount val="5"/>
                <c:pt idx="0">
                  <c:v>11.950200000000001</c:v>
                </c:pt>
                <c:pt idx="1">
                  <c:v>43.289099999999998</c:v>
                </c:pt>
                <c:pt idx="2">
                  <c:v>22.055399999999999</c:v>
                </c:pt>
                <c:pt idx="3">
                  <c:v>5.7626999999999997</c:v>
                </c:pt>
                <c:pt idx="4">
                  <c:v>5.4467999999999996</c:v>
                </c:pt>
              </c:numCache>
            </c:numRef>
          </c:val>
          <c:extLst>
            <c:ext xmlns:c16="http://schemas.microsoft.com/office/drawing/2014/chart" uri="{C3380CC4-5D6E-409C-BE32-E72D297353CC}">
              <c16:uniqueId val="{0000000A-CE23-454D-9C49-686438253330}"/>
            </c:ext>
          </c:extLst>
        </c:ser>
        <c:ser>
          <c:idx val="1"/>
          <c:order val="1"/>
          <c:tx>
            <c:strRef>
              <c:f>'Sheet1 (2)'!$A$55</c:f>
              <c:strCache>
                <c:ptCount val="1"/>
                <c:pt idx="0">
                  <c:v>citrus</c:v>
                </c:pt>
              </c:strCache>
            </c:strRef>
          </c:tx>
          <c:explosion val="1"/>
          <c:dPt>
            <c:idx val="0"/>
            <c:bubble3D val="0"/>
            <c:spPr>
              <a:solidFill>
                <a:srgbClr val="8EB69C"/>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C-CE23-454D-9C49-686438253330}"/>
              </c:ext>
            </c:extLst>
          </c:dPt>
          <c:dPt>
            <c:idx val="1"/>
            <c:bubble3D val="0"/>
            <c:spPr>
              <a:solidFill>
                <a:srgbClr val="4EAB9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E-CE23-454D-9C49-686438253330}"/>
              </c:ext>
            </c:extLst>
          </c:dPt>
          <c:dPt>
            <c:idx val="2"/>
            <c:bubble3D val="0"/>
            <c:spPr>
              <a:solidFill>
                <a:srgbClr val="D94F3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0-CE23-454D-9C49-686438253330}"/>
              </c:ext>
            </c:extLst>
          </c:dPt>
          <c:dPt>
            <c:idx val="3"/>
            <c:bubble3D val="0"/>
            <c:spPr>
              <a:solidFill>
                <a:srgbClr val="EEBF6D"/>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2-CE23-454D-9C49-686438253330}"/>
              </c:ext>
            </c:extLst>
          </c:dPt>
          <c:dPt>
            <c:idx val="4"/>
            <c:bubble3D val="0"/>
            <c:spPr>
              <a:solidFill>
                <a:srgbClr val="EDDDC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4-CE23-454D-9C49-686438253330}"/>
              </c:ext>
            </c:extLst>
          </c:dPt>
          <c:dLbls>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 (2)'!$C$53:$G$53</c:f>
              <c:strCache>
                <c:ptCount val="5"/>
                <c:pt idx="0">
                  <c:v>200m–300m</c:v>
                </c:pt>
                <c:pt idx="1">
                  <c:v>300m–400m</c:v>
                </c:pt>
                <c:pt idx="2">
                  <c:v>400m–500m</c:v>
                </c:pt>
                <c:pt idx="3">
                  <c:v>500m–600m</c:v>
                </c:pt>
                <c:pt idx="4">
                  <c:v>&gt;600m</c:v>
                </c:pt>
              </c:strCache>
            </c:strRef>
          </c:cat>
          <c:val>
            <c:numRef>
              <c:f>'Sheet1 (2)'!$C$55:$G$55</c:f>
              <c:numCache>
                <c:formatCode>General</c:formatCode>
                <c:ptCount val="5"/>
                <c:pt idx="0">
                  <c:v>71.3583</c:v>
                </c:pt>
                <c:pt idx="1">
                  <c:v>160.3296</c:v>
                </c:pt>
                <c:pt idx="2">
                  <c:v>71.278199999999998</c:v>
                </c:pt>
                <c:pt idx="3">
                  <c:v>33.536700000000003</c:v>
                </c:pt>
                <c:pt idx="4">
                  <c:v>35.5383</c:v>
                </c:pt>
              </c:numCache>
            </c:numRef>
          </c:val>
          <c:extLst>
            <c:ext xmlns:c16="http://schemas.microsoft.com/office/drawing/2014/chart" uri="{C3380CC4-5D6E-409C-BE32-E72D297353CC}">
              <c16:uniqueId val="{00000015-CE23-454D-9C49-686438253330}"/>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7888211177447153"/>
          <c:y val="0.59490464307495017"/>
          <c:w val="0.20537905585422855"/>
          <c:h val="0.3099673374161563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latin typeface="Times New Roman" panose="02020603050405020304" pitchFamily="18" charset="0"/>
          <a:cs typeface="Times New Roman" panose="02020603050405020304" pitchFamily="18" charset="0"/>
        </a:defRPr>
      </a:pPr>
      <a:endParaRPr lang="zh-CN"/>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Sheet4!$H$7</c:f>
              <c:strCache>
                <c:ptCount val="1"/>
                <c:pt idx="0">
                  <c:v>Citrus</c:v>
                </c:pt>
              </c:strCache>
            </c:strRef>
          </c:tx>
          <c:spPr>
            <a:solidFill>
              <a:srgbClr val="EEBF6D"/>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Sheet4!$G$8:$G$10</c:f>
              <c:strCache>
                <c:ptCount val="3"/>
                <c:pt idx="0">
                  <c:v>Lan_Xu</c:v>
                </c:pt>
                <c:pt idx="1">
                  <c:v>Sen_Xu</c:v>
                </c:pt>
                <c:pt idx="2">
                  <c:v>Sen_C6</c:v>
                </c:pt>
              </c:strCache>
            </c:strRef>
          </c:cat>
          <c:val>
            <c:numRef>
              <c:f>Sheet4!$H$8:$H$10</c:f>
              <c:numCache>
                <c:formatCode>General</c:formatCode>
                <c:ptCount val="3"/>
                <c:pt idx="0">
                  <c:v>395.23770000000002</c:v>
                </c:pt>
                <c:pt idx="1">
                  <c:v>378.0129</c:v>
                </c:pt>
                <c:pt idx="2">
                  <c:v>372.1823</c:v>
                </c:pt>
              </c:numCache>
            </c:numRef>
          </c:val>
          <c:extLst>
            <c:ext xmlns:c16="http://schemas.microsoft.com/office/drawing/2014/chart" uri="{C3380CC4-5D6E-409C-BE32-E72D297353CC}">
              <c16:uniqueId val="{00000000-74C7-428B-BF27-DE2DB304EF99}"/>
            </c:ext>
          </c:extLst>
        </c:ser>
        <c:ser>
          <c:idx val="1"/>
          <c:order val="1"/>
          <c:tx>
            <c:strRef>
              <c:f>Sheet4!$I$7</c:f>
              <c:strCache>
                <c:ptCount val="1"/>
                <c:pt idx="0">
                  <c:v>IPS</c:v>
                </c:pt>
              </c:strCache>
            </c:strRef>
          </c:tx>
          <c:spPr>
            <a:solidFill>
              <a:srgbClr val="D94F33"/>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Sheet4!$G$8:$G$10</c:f>
              <c:strCache>
                <c:ptCount val="3"/>
                <c:pt idx="0">
                  <c:v>Lan_Xu</c:v>
                </c:pt>
                <c:pt idx="1">
                  <c:v>Sen_Xu</c:v>
                </c:pt>
                <c:pt idx="2">
                  <c:v>Sen_C6</c:v>
                </c:pt>
              </c:strCache>
            </c:strRef>
          </c:cat>
          <c:val>
            <c:numRef>
              <c:f>Sheet4!$I$8:$I$10</c:f>
              <c:numCache>
                <c:formatCode>General</c:formatCode>
                <c:ptCount val="3"/>
                <c:pt idx="2">
                  <c:v>88.124200000000002</c:v>
                </c:pt>
              </c:numCache>
            </c:numRef>
          </c:val>
          <c:extLst>
            <c:ext xmlns:c16="http://schemas.microsoft.com/office/drawing/2014/chart" uri="{C3380CC4-5D6E-409C-BE32-E72D297353CC}">
              <c16:uniqueId val="{00000001-74C7-428B-BF27-DE2DB304EF99}"/>
            </c:ext>
          </c:extLst>
        </c:ser>
        <c:dLbls>
          <c:showLegendKey val="0"/>
          <c:showVal val="0"/>
          <c:showCatName val="0"/>
          <c:showSerName val="0"/>
          <c:showPercent val="0"/>
          <c:showBubbleSize val="0"/>
        </c:dLbls>
        <c:gapWidth val="219"/>
        <c:overlap val="100"/>
        <c:axId val="1285424736"/>
        <c:axId val="1285438656"/>
      </c:barChart>
      <c:lineChart>
        <c:grouping val="standard"/>
        <c:varyColors val="0"/>
        <c:ser>
          <c:idx val="2"/>
          <c:order val="2"/>
          <c:tx>
            <c:strRef>
              <c:f>Sheet4!$J$7</c:f>
              <c:strCache>
                <c:ptCount val="1"/>
                <c:pt idx="0">
                  <c:v>OA</c:v>
                </c:pt>
              </c:strCache>
            </c:strRef>
          </c:tx>
          <c:spPr>
            <a:ln w="28575" cap="rnd">
              <a:solidFill>
                <a:srgbClr val="4EAB90"/>
              </a:solidFill>
              <a:round/>
            </a:ln>
            <a:effectLst/>
          </c:spPr>
          <c:marker>
            <c:symbol val="circle"/>
            <c:size val="10"/>
            <c:spPr>
              <a:solidFill>
                <a:srgbClr val="4EAB90">
                  <a:alpha val="61000"/>
                </a:srgbClr>
              </a:solidFill>
              <a:ln w="9525">
                <a:solidFill>
                  <a:srgbClr val="4EAB90"/>
                </a:solidFill>
              </a:ln>
              <a:effectLst/>
            </c:spPr>
          </c:marker>
          <c:cat>
            <c:strRef>
              <c:f>Sheet4!$G$8:$G$10</c:f>
              <c:strCache>
                <c:ptCount val="3"/>
                <c:pt idx="0">
                  <c:v>Lan_Xu</c:v>
                </c:pt>
                <c:pt idx="1">
                  <c:v>Sen_Xu</c:v>
                </c:pt>
                <c:pt idx="2">
                  <c:v>Sen_C6</c:v>
                </c:pt>
              </c:strCache>
            </c:strRef>
          </c:cat>
          <c:val>
            <c:numRef>
              <c:f>Sheet4!$J$8:$J$10</c:f>
              <c:numCache>
                <c:formatCode>General</c:formatCode>
                <c:ptCount val="3"/>
                <c:pt idx="0">
                  <c:v>0.87160000000000004</c:v>
                </c:pt>
                <c:pt idx="1">
                  <c:v>0.90310000000000001</c:v>
                </c:pt>
                <c:pt idx="2">
                  <c:v>0.91847133757961696</c:v>
                </c:pt>
              </c:numCache>
            </c:numRef>
          </c:val>
          <c:smooth val="0"/>
          <c:extLst>
            <c:ext xmlns:c16="http://schemas.microsoft.com/office/drawing/2014/chart" uri="{C3380CC4-5D6E-409C-BE32-E72D297353CC}">
              <c16:uniqueId val="{00000002-74C7-428B-BF27-DE2DB304EF99}"/>
            </c:ext>
          </c:extLst>
        </c:ser>
        <c:ser>
          <c:idx val="3"/>
          <c:order val="3"/>
          <c:tx>
            <c:strRef>
              <c:f>Sheet4!$K$7</c:f>
              <c:strCache>
                <c:ptCount val="1"/>
                <c:pt idx="0">
                  <c:v>UA (Citrus)</c:v>
                </c:pt>
              </c:strCache>
            </c:strRef>
          </c:tx>
          <c:spPr>
            <a:ln w="28575" cap="rnd">
              <a:solidFill>
                <a:srgbClr val="8EB69C"/>
              </a:solidFill>
              <a:round/>
            </a:ln>
            <a:effectLst/>
          </c:spPr>
          <c:marker>
            <c:symbol val="square"/>
            <c:size val="10"/>
            <c:spPr>
              <a:solidFill>
                <a:srgbClr val="8EB69C">
                  <a:alpha val="60000"/>
                </a:srgbClr>
              </a:solidFill>
              <a:ln w="9525">
                <a:solidFill>
                  <a:srgbClr val="4EAB90"/>
                </a:solidFill>
              </a:ln>
              <a:effectLst/>
            </c:spPr>
          </c:marker>
          <c:cat>
            <c:strRef>
              <c:f>Sheet4!$G$8:$G$10</c:f>
              <c:strCache>
                <c:ptCount val="3"/>
                <c:pt idx="0">
                  <c:v>Lan_Xu</c:v>
                </c:pt>
                <c:pt idx="1">
                  <c:v>Sen_Xu</c:v>
                </c:pt>
                <c:pt idx="2">
                  <c:v>Sen_C6</c:v>
                </c:pt>
              </c:strCache>
            </c:strRef>
          </c:cat>
          <c:val>
            <c:numRef>
              <c:f>Sheet4!$K$8:$K$10</c:f>
              <c:numCache>
                <c:formatCode>General</c:formatCode>
                <c:ptCount val="3"/>
                <c:pt idx="0">
                  <c:v>0.76270000000000004</c:v>
                </c:pt>
                <c:pt idx="1">
                  <c:v>0.76270000000000004</c:v>
                </c:pt>
                <c:pt idx="2">
                  <c:v>0.85245901639344202</c:v>
                </c:pt>
              </c:numCache>
            </c:numRef>
          </c:val>
          <c:smooth val="0"/>
          <c:extLst>
            <c:ext xmlns:c16="http://schemas.microsoft.com/office/drawing/2014/chart" uri="{C3380CC4-5D6E-409C-BE32-E72D297353CC}">
              <c16:uniqueId val="{00000003-74C7-428B-BF27-DE2DB304EF99}"/>
            </c:ext>
          </c:extLst>
        </c:ser>
        <c:ser>
          <c:idx val="4"/>
          <c:order val="4"/>
          <c:tx>
            <c:strRef>
              <c:f>Sheet4!$L$7</c:f>
              <c:strCache>
                <c:ptCount val="1"/>
                <c:pt idx="0">
                  <c:v>PA (Citrus)</c:v>
                </c:pt>
              </c:strCache>
            </c:strRef>
          </c:tx>
          <c:spPr>
            <a:ln w="28575" cap="rnd">
              <a:solidFill>
                <a:srgbClr val="834026"/>
              </a:solidFill>
              <a:round/>
            </a:ln>
            <a:effectLst/>
          </c:spPr>
          <c:marker>
            <c:symbol val="triangle"/>
            <c:size val="10"/>
            <c:spPr>
              <a:solidFill>
                <a:srgbClr val="834026">
                  <a:alpha val="60000"/>
                </a:srgbClr>
              </a:solidFill>
              <a:ln w="9525">
                <a:solidFill>
                  <a:srgbClr val="834026"/>
                </a:solidFill>
              </a:ln>
              <a:effectLst/>
            </c:spPr>
          </c:marker>
          <c:cat>
            <c:strRef>
              <c:f>Sheet4!$G$8:$G$10</c:f>
              <c:strCache>
                <c:ptCount val="3"/>
                <c:pt idx="0">
                  <c:v>Lan_Xu</c:v>
                </c:pt>
                <c:pt idx="1">
                  <c:v>Sen_Xu</c:v>
                </c:pt>
                <c:pt idx="2">
                  <c:v>Sen_C6</c:v>
                </c:pt>
              </c:strCache>
            </c:strRef>
          </c:cat>
          <c:val>
            <c:numRef>
              <c:f>Sheet4!$L$8:$L$10</c:f>
              <c:numCache>
                <c:formatCode>General</c:formatCode>
                <c:ptCount val="3"/>
                <c:pt idx="0">
                  <c:v>0.8256</c:v>
                </c:pt>
                <c:pt idx="1">
                  <c:v>0.8256</c:v>
                </c:pt>
                <c:pt idx="2">
                  <c:v>0.92857142857142805</c:v>
                </c:pt>
              </c:numCache>
            </c:numRef>
          </c:val>
          <c:smooth val="0"/>
          <c:extLst>
            <c:ext xmlns:c16="http://schemas.microsoft.com/office/drawing/2014/chart" uri="{C3380CC4-5D6E-409C-BE32-E72D297353CC}">
              <c16:uniqueId val="{00000004-74C7-428B-BF27-DE2DB304EF99}"/>
            </c:ext>
          </c:extLst>
        </c:ser>
        <c:dLbls>
          <c:showLegendKey val="0"/>
          <c:showVal val="0"/>
          <c:showCatName val="0"/>
          <c:showSerName val="0"/>
          <c:showPercent val="0"/>
          <c:showBubbleSize val="0"/>
        </c:dLbls>
        <c:marker val="1"/>
        <c:smooth val="0"/>
        <c:axId val="1285438176"/>
        <c:axId val="1285432416"/>
      </c:lineChart>
      <c:catAx>
        <c:axId val="128542473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285438656"/>
        <c:crosses val="autoZero"/>
        <c:auto val="1"/>
        <c:lblAlgn val="ctr"/>
        <c:lblOffset val="100"/>
        <c:noMultiLvlLbl val="0"/>
      </c:catAx>
      <c:valAx>
        <c:axId val="1285438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zh-CN" dirty="0"/>
                  <a:t>Area (km²)</a:t>
                </a:r>
                <a:endParaRPr lang="zh-CN" alt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285424736"/>
        <c:crosses val="autoZero"/>
        <c:crossBetween val="between"/>
        <c:majorUnit val="100"/>
      </c:valAx>
      <c:valAx>
        <c:axId val="1285432416"/>
        <c:scaling>
          <c:orientation val="minMax"/>
          <c:min val="0.70000000000000007"/>
        </c:scaling>
        <c:delete val="0"/>
        <c:axPos val="r"/>
        <c:title>
          <c:tx>
            <c:rich>
              <a:bodyPr rot="-540000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zh-CN" dirty="0"/>
                  <a:t>Accuracy</a:t>
                </a:r>
                <a:endParaRPr lang="zh-CN" altLang="en-US" dirty="0"/>
              </a:p>
            </c:rich>
          </c:tx>
          <c:layout>
            <c:manualLayout>
              <c:xMode val="edge"/>
              <c:yMode val="edge"/>
              <c:x val="0.9509260934074184"/>
              <c:y val="0.3500853716747249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285438176"/>
        <c:crosses val="max"/>
        <c:crossBetween val="between"/>
        <c:majorUnit val="0.1"/>
      </c:valAx>
      <c:catAx>
        <c:axId val="1285438176"/>
        <c:scaling>
          <c:orientation val="minMax"/>
        </c:scaling>
        <c:delete val="1"/>
        <c:axPos val="b"/>
        <c:numFmt formatCode="General" sourceLinked="1"/>
        <c:majorTickMark val="out"/>
        <c:minorTickMark val="none"/>
        <c:tickLblPos val="nextTo"/>
        <c:crossAx val="128543241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Sheet6!$I$1</c:f>
              <c:strCache>
                <c:ptCount val="1"/>
                <c:pt idx="0">
                  <c:v>Citrus</c:v>
                </c:pt>
              </c:strCache>
            </c:strRef>
          </c:tx>
          <c:spPr>
            <a:solidFill>
              <a:srgbClr val="EEBF6D"/>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zh-CN"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Sheet6!$H$2:$H$4</c:f>
              <c:strCache>
                <c:ptCount val="3"/>
                <c:pt idx="0">
                  <c:v>Lan_Xu</c:v>
                </c:pt>
                <c:pt idx="1">
                  <c:v>Sen_Xu</c:v>
                </c:pt>
                <c:pt idx="2">
                  <c:v>Sen_C6</c:v>
                </c:pt>
              </c:strCache>
            </c:strRef>
          </c:cat>
          <c:val>
            <c:numRef>
              <c:f>Sheet6!$I$2:$I$4</c:f>
              <c:numCache>
                <c:formatCode>General</c:formatCode>
                <c:ptCount val="3"/>
                <c:pt idx="0">
                  <c:v>507.10500000000002</c:v>
                </c:pt>
                <c:pt idx="1">
                  <c:v>505.63139999999999</c:v>
                </c:pt>
                <c:pt idx="2">
                  <c:v>372.1823</c:v>
                </c:pt>
              </c:numCache>
            </c:numRef>
          </c:val>
          <c:extLst>
            <c:ext xmlns:c16="http://schemas.microsoft.com/office/drawing/2014/chart" uri="{C3380CC4-5D6E-409C-BE32-E72D297353CC}">
              <c16:uniqueId val="{00000000-16C6-45D7-98C3-67300D3A7459}"/>
            </c:ext>
          </c:extLst>
        </c:ser>
        <c:ser>
          <c:idx val="1"/>
          <c:order val="1"/>
          <c:tx>
            <c:strRef>
              <c:f>Sheet6!$J$1</c:f>
              <c:strCache>
                <c:ptCount val="1"/>
                <c:pt idx="0">
                  <c:v>IPS</c:v>
                </c:pt>
              </c:strCache>
            </c:strRef>
          </c:tx>
          <c:spPr>
            <a:solidFill>
              <a:srgbClr val="D94F33"/>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zh-CN"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Sheet6!$H$2:$H$4</c:f>
              <c:strCache>
                <c:ptCount val="3"/>
                <c:pt idx="0">
                  <c:v>Lan_Xu</c:v>
                </c:pt>
                <c:pt idx="1">
                  <c:v>Sen_Xu</c:v>
                </c:pt>
                <c:pt idx="2">
                  <c:v>Sen_C6</c:v>
                </c:pt>
              </c:strCache>
            </c:strRef>
          </c:cat>
          <c:val>
            <c:numRef>
              <c:f>Sheet6!$J$2:$J$4</c:f>
              <c:numCache>
                <c:formatCode>General</c:formatCode>
                <c:ptCount val="3"/>
                <c:pt idx="2">
                  <c:v>88.124200000000002</c:v>
                </c:pt>
              </c:numCache>
            </c:numRef>
          </c:val>
          <c:extLst>
            <c:ext xmlns:c16="http://schemas.microsoft.com/office/drawing/2014/chart" uri="{C3380CC4-5D6E-409C-BE32-E72D297353CC}">
              <c16:uniqueId val="{00000001-16C6-45D7-98C3-67300D3A7459}"/>
            </c:ext>
          </c:extLst>
        </c:ser>
        <c:dLbls>
          <c:showLegendKey val="0"/>
          <c:showVal val="1"/>
          <c:showCatName val="0"/>
          <c:showSerName val="0"/>
          <c:showPercent val="0"/>
          <c:showBubbleSize val="0"/>
        </c:dLbls>
        <c:gapWidth val="219"/>
        <c:overlap val="100"/>
        <c:axId val="880111103"/>
        <c:axId val="880103903"/>
      </c:barChart>
      <c:lineChart>
        <c:grouping val="standard"/>
        <c:varyColors val="0"/>
        <c:ser>
          <c:idx val="2"/>
          <c:order val="2"/>
          <c:tx>
            <c:strRef>
              <c:f>Sheet6!$K$1</c:f>
              <c:strCache>
                <c:ptCount val="1"/>
                <c:pt idx="0">
                  <c:v>OA</c:v>
                </c:pt>
              </c:strCache>
            </c:strRef>
          </c:tx>
          <c:spPr>
            <a:ln w="28575" cap="rnd">
              <a:solidFill>
                <a:srgbClr val="4EAB90"/>
              </a:solidFill>
              <a:round/>
            </a:ln>
            <a:effectLst/>
          </c:spPr>
          <c:marker>
            <c:symbol val="circle"/>
            <c:size val="10"/>
            <c:spPr>
              <a:solidFill>
                <a:srgbClr val="4EAB90">
                  <a:alpha val="62000"/>
                </a:srgbClr>
              </a:solidFill>
              <a:ln w="9525">
                <a:solidFill>
                  <a:schemeClr val="accent3"/>
                </a:solidFill>
              </a:ln>
              <a:effectLst/>
            </c:spPr>
          </c:marker>
          <c:dLbls>
            <c:delete val="1"/>
          </c:dLbls>
          <c:cat>
            <c:strRef>
              <c:f>Sheet6!$H$2:$H$4</c:f>
              <c:strCache>
                <c:ptCount val="3"/>
                <c:pt idx="0">
                  <c:v>Lan_Xu</c:v>
                </c:pt>
                <c:pt idx="1">
                  <c:v>Sen_Xu</c:v>
                </c:pt>
                <c:pt idx="2">
                  <c:v>Sen_C6</c:v>
                </c:pt>
              </c:strCache>
            </c:strRef>
          </c:cat>
          <c:val>
            <c:numRef>
              <c:f>Sheet6!$K$2:$K$4</c:f>
              <c:numCache>
                <c:formatCode>General</c:formatCode>
                <c:ptCount val="3"/>
                <c:pt idx="0">
                  <c:v>0.88070000000000004</c:v>
                </c:pt>
                <c:pt idx="1">
                  <c:v>0.89429999999999998</c:v>
                </c:pt>
                <c:pt idx="2">
                  <c:v>0.91847133757961696</c:v>
                </c:pt>
              </c:numCache>
            </c:numRef>
          </c:val>
          <c:smooth val="0"/>
          <c:extLst>
            <c:ext xmlns:c16="http://schemas.microsoft.com/office/drawing/2014/chart" uri="{C3380CC4-5D6E-409C-BE32-E72D297353CC}">
              <c16:uniqueId val="{00000002-16C6-45D7-98C3-67300D3A7459}"/>
            </c:ext>
          </c:extLst>
        </c:ser>
        <c:ser>
          <c:idx val="3"/>
          <c:order val="3"/>
          <c:tx>
            <c:strRef>
              <c:f>Sheet6!$L$1</c:f>
              <c:strCache>
                <c:ptCount val="1"/>
                <c:pt idx="0">
                  <c:v>UA（citrus）</c:v>
                </c:pt>
              </c:strCache>
            </c:strRef>
          </c:tx>
          <c:spPr>
            <a:ln w="28575" cap="rnd">
              <a:solidFill>
                <a:srgbClr val="834026"/>
              </a:solidFill>
              <a:round/>
            </a:ln>
            <a:effectLst/>
          </c:spPr>
          <c:marker>
            <c:symbol val="square"/>
            <c:size val="10"/>
            <c:spPr>
              <a:solidFill>
                <a:srgbClr val="834026">
                  <a:alpha val="62000"/>
                </a:srgbClr>
              </a:solidFill>
              <a:ln w="9525">
                <a:solidFill>
                  <a:srgbClr val="834026"/>
                </a:solidFill>
              </a:ln>
              <a:effectLst/>
            </c:spPr>
          </c:marker>
          <c:dLbls>
            <c:delete val="1"/>
          </c:dLbls>
          <c:cat>
            <c:strRef>
              <c:f>Sheet6!$H$2:$H$4</c:f>
              <c:strCache>
                <c:ptCount val="3"/>
                <c:pt idx="0">
                  <c:v>Lan_Xu</c:v>
                </c:pt>
                <c:pt idx="1">
                  <c:v>Sen_Xu</c:v>
                </c:pt>
                <c:pt idx="2">
                  <c:v>Sen_C6</c:v>
                </c:pt>
              </c:strCache>
            </c:strRef>
          </c:cat>
          <c:val>
            <c:numRef>
              <c:f>Sheet6!$L$2:$L$4</c:f>
              <c:numCache>
                <c:formatCode>General</c:formatCode>
                <c:ptCount val="3"/>
                <c:pt idx="0">
                  <c:v>0.81059999999999999</c:v>
                </c:pt>
                <c:pt idx="1">
                  <c:v>0.8488</c:v>
                </c:pt>
                <c:pt idx="2">
                  <c:v>0.85245901639344202</c:v>
                </c:pt>
              </c:numCache>
            </c:numRef>
          </c:val>
          <c:smooth val="0"/>
          <c:extLst>
            <c:ext xmlns:c16="http://schemas.microsoft.com/office/drawing/2014/chart" uri="{C3380CC4-5D6E-409C-BE32-E72D297353CC}">
              <c16:uniqueId val="{00000003-16C6-45D7-98C3-67300D3A7459}"/>
            </c:ext>
          </c:extLst>
        </c:ser>
        <c:ser>
          <c:idx val="4"/>
          <c:order val="4"/>
          <c:tx>
            <c:strRef>
              <c:f>Sheet6!$M$1</c:f>
              <c:strCache>
                <c:ptCount val="1"/>
                <c:pt idx="0">
                  <c:v>PA（Citrus）</c:v>
                </c:pt>
              </c:strCache>
            </c:strRef>
          </c:tx>
          <c:spPr>
            <a:ln w="28575" cap="rnd">
              <a:solidFill>
                <a:srgbClr val="8EB69C"/>
              </a:solidFill>
              <a:round/>
            </a:ln>
            <a:effectLst/>
          </c:spPr>
          <c:marker>
            <c:symbol val="triangle"/>
            <c:size val="10"/>
            <c:spPr>
              <a:solidFill>
                <a:srgbClr val="8EB69C">
                  <a:alpha val="70000"/>
                </a:srgbClr>
              </a:solidFill>
              <a:ln w="9525">
                <a:solidFill>
                  <a:srgbClr val="8EB69C"/>
                </a:solidFill>
              </a:ln>
              <a:effectLst/>
            </c:spPr>
          </c:marker>
          <c:dLbls>
            <c:delete val="1"/>
          </c:dLbls>
          <c:cat>
            <c:strRef>
              <c:f>Sheet6!$H$2:$H$4</c:f>
              <c:strCache>
                <c:ptCount val="3"/>
                <c:pt idx="0">
                  <c:v>Lan_Xu</c:v>
                </c:pt>
                <c:pt idx="1">
                  <c:v>Sen_Xu</c:v>
                </c:pt>
                <c:pt idx="2">
                  <c:v>Sen_C6</c:v>
                </c:pt>
              </c:strCache>
            </c:strRef>
          </c:cat>
          <c:val>
            <c:numRef>
              <c:f>Sheet6!$M$2:$M$4</c:f>
              <c:numCache>
                <c:formatCode>General</c:formatCode>
                <c:ptCount val="3"/>
                <c:pt idx="0">
                  <c:v>0.85309999999999997</c:v>
                </c:pt>
                <c:pt idx="1">
                  <c:v>0.87429999999999997</c:v>
                </c:pt>
                <c:pt idx="2">
                  <c:v>0.92857142857142805</c:v>
                </c:pt>
              </c:numCache>
            </c:numRef>
          </c:val>
          <c:smooth val="0"/>
          <c:extLst>
            <c:ext xmlns:c16="http://schemas.microsoft.com/office/drawing/2014/chart" uri="{C3380CC4-5D6E-409C-BE32-E72D297353CC}">
              <c16:uniqueId val="{00000004-16C6-45D7-98C3-67300D3A7459}"/>
            </c:ext>
          </c:extLst>
        </c:ser>
        <c:dLbls>
          <c:showLegendKey val="0"/>
          <c:showVal val="1"/>
          <c:showCatName val="0"/>
          <c:showSerName val="0"/>
          <c:showPercent val="0"/>
          <c:showBubbleSize val="0"/>
        </c:dLbls>
        <c:marker val="1"/>
        <c:smooth val="0"/>
        <c:axId val="1052296847"/>
        <c:axId val="1052297807"/>
      </c:lineChart>
      <c:catAx>
        <c:axId val="880111103"/>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lang="en-US" altLang="zh-CN"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880103903"/>
        <c:crosses val="autoZero"/>
        <c:auto val="1"/>
        <c:lblAlgn val="ctr"/>
        <c:lblOffset val="100"/>
        <c:noMultiLvlLbl val="0"/>
      </c:catAx>
      <c:valAx>
        <c:axId val="8801039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altLang="zh-CN"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zh-CN" sz="2000" b="0" i="0" u="none" strike="noStrike" kern="1200" baseline="0" dirty="0">
                    <a:solidFill>
                      <a:prstClr val="black"/>
                    </a:solidFill>
                    <a:latin typeface="Times New Roman" panose="02020603050405020304" pitchFamily="18" charset="0"/>
                    <a:cs typeface="Times New Roman" panose="02020603050405020304" pitchFamily="18" charset="0"/>
                  </a:rPr>
                  <a:t>Area (km²)</a:t>
                </a:r>
                <a:endParaRPr lang="zh-CN" altLang="en-US" sz="2000" b="0" i="0" u="none" strike="noStrike" kern="1200" baseline="0" dirty="0">
                  <a:solidFill>
                    <a:prstClr val="black"/>
                  </a:solidFill>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lang="en-US" altLang="zh-CN"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lang="en-US" altLang="zh-CN"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880111103"/>
        <c:crosses val="autoZero"/>
        <c:crossBetween val="between"/>
      </c:valAx>
      <c:valAx>
        <c:axId val="1052297807"/>
        <c:scaling>
          <c:orientation val="minMax"/>
          <c:max val="1"/>
          <c:min val="0.70000000000000007"/>
        </c:scaling>
        <c:delete val="0"/>
        <c:axPos val="r"/>
        <c:title>
          <c:tx>
            <c:rich>
              <a:bodyPr rot="-5400000" spcFirstLastPara="1" vertOverflow="ellipsis" vert="horz" wrap="square" anchor="ctr" anchorCtr="1"/>
              <a:lstStyle/>
              <a:p>
                <a:pPr>
                  <a:defRPr lang="en-US" altLang="zh-CN"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zh-CN" sz="2000" b="0" i="0" u="none" strike="noStrike" kern="1200" baseline="0" dirty="0">
                    <a:solidFill>
                      <a:prstClr val="black"/>
                    </a:solidFill>
                    <a:latin typeface="Times New Roman" panose="02020603050405020304" pitchFamily="18" charset="0"/>
                    <a:cs typeface="Times New Roman" panose="02020603050405020304" pitchFamily="18" charset="0"/>
                  </a:rPr>
                  <a:t>Accuracy</a:t>
                </a:r>
                <a:endParaRPr lang="zh-CN" altLang="en-US" sz="2000" b="0" i="0" u="none" strike="noStrike" kern="1200" baseline="0" dirty="0">
                  <a:solidFill>
                    <a:prstClr val="black"/>
                  </a:solidFill>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lang="en-US" altLang="zh-CN"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lang="en-US" altLang="zh-CN"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052296847"/>
        <c:crosses val="max"/>
        <c:crossBetween val="between"/>
        <c:majorUnit val="0.1"/>
        <c:minorUnit val="1.0000000000000002E-2"/>
      </c:valAx>
      <c:catAx>
        <c:axId val="1052296847"/>
        <c:scaling>
          <c:orientation val="minMax"/>
        </c:scaling>
        <c:delete val="1"/>
        <c:axPos val="b"/>
        <c:numFmt formatCode="General" sourceLinked="1"/>
        <c:majorTickMark val="out"/>
        <c:minorTickMark val="none"/>
        <c:tickLblPos val="nextTo"/>
        <c:crossAx val="105229780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lang="en-US" altLang="zh-CN"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zh-CN"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2000"/>
              <a:t>UA</a:t>
            </a:r>
            <a:endParaRPr lang="zh-CN" sz="2000"/>
          </a:p>
        </c:rich>
      </c:tx>
      <c:layout>
        <c:manualLayout>
          <c:xMode val="edge"/>
          <c:yMode val="edge"/>
          <c:x val="0.18286512704764357"/>
          <c:y val="0.92584872376583693"/>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autoTitleDeleted val="0"/>
    <c:plotArea>
      <c:layout/>
      <c:radarChart>
        <c:radarStyle val="marker"/>
        <c:varyColors val="0"/>
        <c:ser>
          <c:idx val="0"/>
          <c:order val="0"/>
          <c:tx>
            <c:strRef>
              <c:f>Sheet6!$B$44</c:f>
              <c:strCache>
                <c:ptCount val="1"/>
                <c:pt idx="0">
                  <c:v>Lan_Xu</c:v>
                </c:pt>
              </c:strCache>
            </c:strRef>
          </c:tx>
          <c:spPr>
            <a:ln w="31750" cap="rnd">
              <a:solidFill>
                <a:srgbClr val="834026"/>
              </a:solidFill>
              <a:round/>
            </a:ln>
            <a:effectLst/>
          </c:spPr>
          <c:marker>
            <c:symbol val="circle"/>
            <c:size val="8"/>
            <c:spPr>
              <a:solidFill>
                <a:srgbClr val="834026">
                  <a:alpha val="61000"/>
                </a:srgbClr>
              </a:solidFill>
              <a:ln w="12700">
                <a:solidFill>
                  <a:srgbClr val="834026"/>
                </a:solidFill>
                <a:round/>
              </a:ln>
              <a:effectLst/>
            </c:spPr>
          </c:marker>
          <c:cat>
            <c:strRef>
              <c:f>Sheet6!$A$45:$A$51</c:f>
              <c:strCache>
                <c:ptCount val="7"/>
                <c:pt idx="0">
                  <c:v>Impervious</c:v>
                </c:pt>
                <c:pt idx="1">
                  <c:v>Forest</c:v>
                </c:pt>
                <c:pt idx="2">
                  <c:v>Water</c:v>
                </c:pt>
                <c:pt idx="3">
                  <c:v>Cropland</c:v>
                </c:pt>
                <c:pt idx="4">
                  <c:v>Citrus</c:v>
                </c:pt>
                <c:pt idx="5">
                  <c:v>Bush</c:v>
                </c:pt>
                <c:pt idx="6">
                  <c:v>Bare land</c:v>
                </c:pt>
              </c:strCache>
            </c:strRef>
          </c:cat>
          <c:val>
            <c:numRef>
              <c:f>Sheet6!$B$45:$B$51</c:f>
              <c:numCache>
                <c:formatCode>General</c:formatCode>
                <c:ptCount val="7"/>
                <c:pt idx="0">
                  <c:v>0.75</c:v>
                </c:pt>
                <c:pt idx="1">
                  <c:v>0.96956521739130397</c:v>
                </c:pt>
                <c:pt idx="2">
                  <c:v>0.91176470588235203</c:v>
                </c:pt>
                <c:pt idx="3">
                  <c:v>0.81</c:v>
                </c:pt>
                <c:pt idx="4">
                  <c:v>0.81067961165048497</c:v>
                </c:pt>
                <c:pt idx="5">
                  <c:v>0.95833333333333304</c:v>
                </c:pt>
                <c:pt idx="6">
                  <c:v>0.86842105263157898</c:v>
                </c:pt>
              </c:numCache>
            </c:numRef>
          </c:val>
          <c:extLst>
            <c:ext xmlns:c16="http://schemas.microsoft.com/office/drawing/2014/chart" uri="{C3380CC4-5D6E-409C-BE32-E72D297353CC}">
              <c16:uniqueId val="{00000000-24B6-42FA-A071-8581B1233824}"/>
            </c:ext>
          </c:extLst>
        </c:ser>
        <c:ser>
          <c:idx val="1"/>
          <c:order val="1"/>
          <c:tx>
            <c:strRef>
              <c:f>Sheet6!$C$44</c:f>
              <c:strCache>
                <c:ptCount val="1"/>
                <c:pt idx="0">
                  <c:v>Sen_Xu</c:v>
                </c:pt>
              </c:strCache>
            </c:strRef>
          </c:tx>
          <c:spPr>
            <a:ln w="31750" cap="rnd">
              <a:solidFill>
                <a:srgbClr val="4EAB90"/>
              </a:solidFill>
              <a:round/>
            </a:ln>
            <a:effectLst/>
          </c:spPr>
          <c:marker>
            <c:symbol val="square"/>
            <c:size val="8"/>
            <c:spPr>
              <a:solidFill>
                <a:srgbClr val="4EAB90">
                  <a:alpha val="60000"/>
                </a:srgbClr>
              </a:solidFill>
              <a:ln w="12700">
                <a:solidFill>
                  <a:srgbClr val="4EAB90"/>
                </a:solidFill>
                <a:round/>
              </a:ln>
              <a:effectLst/>
            </c:spPr>
          </c:marker>
          <c:cat>
            <c:strRef>
              <c:f>Sheet6!$A$45:$A$51</c:f>
              <c:strCache>
                <c:ptCount val="7"/>
                <c:pt idx="0">
                  <c:v>Impervious</c:v>
                </c:pt>
                <c:pt idx="1">
                  <c:v>Forest</c:v>
                </c:pt>
                <c:pt idx="2">
                  <c:v>Water</c:v>
                </c:pt>
                <c:pt idx="3">
                  <c:v>Cropland</c:v>
                </c:pt>
                <c:pt idx="4">
                  <c:v>Citrus</c:v>
                </c:pt>
                <c:pt idx="5">
                  <c:v>Bush</c:v>
                </c:pt>
                <c:pt idx="6">
                  <c:v>Bare land</c:v>
                </c:pt>
              </c:strCache>
            </c:strRef>
          </c:cat>
          <c:val>
            <c:numRef>
              <c:f>Sheet6!$C$45:$C$51</c:f>
              <c:numCache>
                <c:formatCode>General</c:formatCode>
                <c:ptCount val="7"/>
                <c:pt idx="0">
                  <c:v>0.82978723404255295</c:v>
                </c:pt>
                <c:pt idx="1">
                  <c:v>0.95833333333333304</c:v>
                </c:pt>
                <c:pt idx="2">
                  <c:v>0.95</c:v>
                </c:pt>
                <c:pt idx="3">
                  <c:v>0.80263157894736803</c:v>
                </c:pt>
                <c:pt idx="4">
                  <c:v>0.86666666666666603</c:v>
                </c:pt>
                <c:pt idx="5">
                  <c:v>0.95890410958904104</c:v>
                </c:pt>
                <c:pt idx="6">
                  <c:v>0.85</c:v>
                </c:pt>
              </c:numCache>
            </c:numRef>
          </c:val>
          <c:extLst>
            <c:ext xmlns:c16="http://schemas.microsoft.com/office/drawing/2014/chart" uri="{C3380CC4-5D6E-409C-BE32-E72D297353CC}">
              <c16:uniqueId val="{00000001-24B6-42FA-A071-8581B1233824}"/>
            </c:ext>
          </c:extLst>
        </c:ser>
        <c:ser>
          <c:idx val="2"/>
          <c:order val="2"/>
          <c:tx>
            <c:strRef>
              <c:f>Sheet6!$D$44</c:f>
              <c:strCache>
                <c:ptCount val="1"/>
                <c:pt idx="0">
                  <c:v>Sen_C6</c:v>
                </c:pt>
              </c:strCache>
            </c:strRef>
          </c:tx>
          <c:spPr>
            <a:ln w="31750" cap="rnd">
              <a:solidFill>
                <a:srgbClr val="D94F33"/>
              </a:solidFill>
              <a:round/>
            </a:ln>
            <a:effectLst/>
          </c:spPr>
          <c:marker>
            <c:symbol val="triangle"/>
            <c:size val="8"/>
            <c:spPr>
              <a:solidFill>
                <a:srgbClr val="D94F33">
                  <a:alpha val="62000"/>
                </a:srgbClr>
              </a:solidFill>
              <a:ln w="12700">
                <a:solidFill>
                  <a:srgbClr val="D94F33"/>
                </a:solidFill>
                <a:round/>
              </a:ln>
              <a:effectLst/>
            </c:spPr>
          </c:marker>
          <c:cat>
            <c:strRef>
              <c:f>Sheet6!$A$45:$A$51</c:f>
              <c:strCache>
                <c:ptCount val="7"/>
                <c:pt idx="0">
                  <c:v>Impervious</c:v>
                </c:pt>
                <c:pt idx="1">
                  <c:v>Forest</c:v>
                </c:pt>
                <c:pt idx="2">
                  <c:v>Water</c:v>
                </c:pt>
                <c:pt idx="3">
                  <c:v>Cropland</c:v>
                </c:pt>
                <c:pt idx="4">
                  <c:v>Citrus</c:v>
                </c:pt>
                <c:pt idx="5">
                  <c:v>Bush</c:v>
                </c:pt>
                <c:pt idx="6">
                  <c:v>Bare land</c:v>
                </c:pt>
              </c:strCache>
            </c:strRef>
          </c:cat>
          <c:val>
            <c:numRef>
              <c:f>Sheet6!$D$45:$D$51</c:f>
              <c:numCache>
                <c:formatCode>General</c:formatCode>
                <c:ptCount val="7"/>
                <c:pt idx="0">
                  <c:v>0.8</c:v>
                </c:pt>
                <c:pt idx="1">
                  <c:v>0.97628458498023696</c:v>
                </c:pt>
                <c:pt idx="2">
                  <c:v>0.97142857142857097</c:v>
                </c:pt>
                <c:pt idx="3">
                  <c:v>0.86013986013985999</c:v>
                </c:pt>
                <c:pt idx="4">
                  <c:v>0.93333333333333302</c:v>
                </c:pt>
                <c:pt idx="5">
                  <c:v>0.931506849315068</c:v>
                </c:pt>
                <c:pt idx="6">
                  <c:v>0.81547619047619002</c:v>
                </c:pt>
              </c:numCache>
            </c:numRef>
          </c:val>
          <c:extLst>
            <c:ext xmlns:c16="http://schemas.microsoft.com/office/drawing/2014/chart" uri="{C3380CC4-5D6E-409C-BE32-E72D297353CC}">
              <c16:uniqueId val="{00000002-24B6-42FA-A071-8581B1233824}"/>
            </c:ext>
          </c:extLst>
        </c:ser>
        <c:dLbls>
          <c:showLegendKey val="0"/>
          <c:showVal val="0"/>
          <c:showCatName val="0"/>
          <c:showSerName val="0"/>
          <c:showPercent val="0"/>
          <c:showBubbleSize val="0"/>
        </c:dLbls>
        <c:axId val="1059705295"/>
        <c:axId val="1059712975"/>
      </c:radarChart>
      <c:catAx>
        <c:axId val="1059705295"/>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059712975"/>
        <c:crosses val="autoZero"/>
        <c:auto val="1"/>
        <c:lblAlgn val="ctr"/>
        <c:lblOffset val="100"/>
        <c:noMultiLvlLbl val="0"/>
      </c:catAx>
      <c:valAx>
        <c:axId val="1059712975"/>
        <c:scaling>
          <c:orientation val="minMax"/>
          <c:min val="0.60000000000000009"/>
        </c:scaling>
        <c:delete val="0"/>
        <c:axPos val="l"/>
        <c:majorGridlines>
          <c:spPr>
            <a:ln w="19050" cap="flat" cmpd="sng" algn="ctr">
              <a:solidFill>
                <a:srgbClr val="EDDDC3"/>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059705295"/>
        <c:crosses val="autoZero"/>
        <c:crossBetween val="between"/>
        <c:majorUnit val="0.1"/>
      </c:valAx>
      <c:spPr>
        <a:noFill/>
        <a:ln>
          <a:noFill/>
        </a:ln>
        <a:effectLst/>
      </c:spPr>
    </c:plotArea>
    <c:legend>
      <c:legendPos val="b"/>
      <c:layout>
        <c:manualLayout>
          <c:xMode val="edge"/>
          <c:yMode val="edge"/>
          <c:x val="0.27422066060630768"/>
          <c:y val="0.9408179720032146"/>
          <c:w val="0.49824451884176341"/>
          <c:h val="5.9182027996785354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CN"/>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2000" dirty="0"/>
              <a:t>PA</a:t>
            </a:r>
            <a:endParaRPr lang="zh-CN" sz="2000" dirty="0"/>
          </a:p>
        </c:rich>
      </c:tx>
      <c:layout>
        <c:manualLayout>
          <c:xMode val="edge"/>
          <c:yMode val="edge"/>
          <c:x val="0.20692801457888543"/>
          <c:y val="0.92584872376583693"/>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autoTitleDeleted val="0"/>
    <c:plotArea>
      <c:layout/>
      <c:radarChart>
        <c:radarStyle val="marker"/>
        <c:varyColors val="0"/>
        <c:ser>
          <c:idx val="0"/>
          <c:order val="0"/>
          <c:tx>
            <c:strRef>
              <c:f>Sheet6!$B$44</c:f>
              <c:strCache>
                <c:ptCount val="1"/>
                <c:pt idx="0">
                  <c:v>Lan_Xu</c:v>
                </c:pt>
              </c:strCache>
            </c:strRef>
          </c:tx>
          <c:spPr>
            <a:ln w="31750" cap="rnd">
              <a:solidFill>
                <a:srgbClr val="834026"/>
              </a:solidFill>
              <a:round/>
            </a:ln>
            <a:effectLst/>
          </c:spPr>
          <c:marker>
            <c:symbol val="circle"/>
            <c:size val="8"/>
            <c:spPr>
              <a:solidFill>
                <a:srgbClr val="834026"/>
              </a:solidFill>
              <a:ln w="12700">
                <a:solidFill>
                  <a:srgbClr val="834026"/>
                </a:solidFill>
                <a:round/>
              </a:ln>
              <a:effectLst/>
            </c:spPr>
          </c:marker>
          <c:cat>
            <c:strRef>
              <c:f>Sheet6!$A$54:$A$60</c:f>
              <c:strCache>
                <c:ptCount val="7"/>
                <c:pt idx="0">
                  <c:v>Impervious</c:v>
                </c:pt>
                <c:pt idx="1">
                  <c:v>Forest</c:v>
                </c:pt>
                <c:pt idx="2">
                  <c:v>Water</c:v>
                </c:pt>
                <c:pt idx="3">
                  <c:v>Cropland</c:v>
                </c:pt>
                <c:pt idx="4">
                  <c:v>Citrus</c:v>
                </c:pt>
                <c:pt idx="5">
                  <c:v>Bush</c:v>
                </c:pt>
                <c:pt idx="6">
                  <c:v>Bare land</c:v>
                </c:pt>
              </c:strCache>
            </c:strRef>
          </c:cat>
          <c:val>
            <c:numRef>
              <c:f>Sheet6!$B$54:$B$60</c:f>
              <c:numCache>
                <c:formatCode>General</c:formatCode>
                <c:ptCount val="7"/>
                <c:pt idx="0">
                  <c:v>0.64814814814814803</c:v>
                </c:pt>
                <c:pt idx="1">
                  <c:v>0.99111111111111105</c:v>
                </c:pt>
                <c:pt idx="2">
                  <c:v>0.79093023255813899</c:v>
                </c:pt>
                <c:pt idx="3">
                  <c:v>0.84313725490196001</c:v>
                </c:pt>
                <c:pt idx="4">
                  <c:v>0.812568306010929</c:v>
                </c:pt>
                <c:pt idx="5">
                  <c:v>0.85185185185185097</c:v>
                </c:pt>
                <c:pt idx="6">
                  <c:v>0.80487804878048697</c:v>
                </c:pt>
              </c:numCache>
            </c:numRef>
          </c:val>
          <c:extLst>
            <c:ext xmlns:c16="http://schemas.microsoft.com/office/drawing/2014/chart" uri="{C3380CC4-5D6E-409C-BE32-E72D297353CC}">
              <c16:uniqueId val="{00000000-C38B-4F61-A146-1AB35530617C}"/>
            </c:ext>
          </c:extLst>
        </c:ser>
        <c:ser>
          <c:idx val="1"/>
          <c:order val="1"/>
          <c:tx>
            <c:strRef>
              <c:f>Sheet6!$C$44</c:f>
              <c:strCache>
                <c:ptCount val="1"/>
                <c:pt idx="0">
                  <c:v>Sen_Xu</c:v>
                </c:pt>
              </c:strCache>
            </c:strRef>
          </c:tx>
          <c:spPr>
            <a:ln w="31750" cap="rnd">
              <a:solidFill>
                <a:srgbClr val="4EAB90"/>
              </a:solidFill>
              <a:round/>
            </a:ln>
            <a:effectLst/>
          </c:spPr>
          <c:marker>
            <c:symbol val="square"/>
            <c:size val="8"/>
            <c:spPr>
              <a:solidFill>
                <a:srgbClr val="4EAB90">
                  <a:alpha val="58000"/>
                </a:srgbClr>
              </a:solidFill>
              <a:ln w="12700">
                <a:solidFill>
                  <a:srgbClr val="4EAB90"/>
                </a:solidFill>
                <a:round/>
              </a:ln>
              <a:effectLst/>
            </c:spPr>
          </c:marker>
          <c:cat>
            <c:strRef>
              <c:f>Sheet6!$A$54:$A$60</c:f>
              <c:strCache>
                <c:ptCount val="7"/>
                <c:pt idx="0">
                  <c:v>Impervious</c:v>
                </c:pt>
                <c:pt idx="1">
                  <c:v>Forest</c:v>
                </c:pt>
                <c:pt idx="2">
                  <c:v>Water</c:v>
                </c:pt>
                <c:pt idx="3">
                  <c:v>Cropland</c:v>
                </c:pt>
                <c:pt idx="4">
                  <c:v>Citrus</c:v>
                </c:pt>
                <c:pt idx="5">
                  <c:v>Bush</c:v>
                </c:pt>
                <c:pt idx="6">
                  <c:v>Bare land</c:v>
                </c:pt>
              </c:strCache>
            </c:strRef>
          </c:cat>
          <c:val>
            <c:numRef>
              <c:f>Sheet6!$C$54:$C$60</c:f>
              <c:numCache>
                <c:formatCode>General</c:formatCode>
                <c:ptCount val="7"/>
                <c:pt idx="0">
                  <c:v>0.88636363636363602</c:v>
                </c:pt>
                <c:pt idx="1">
                  <c:v>0.98104265402843605</c:v>
                </c:pt>
                <c:pt idx="2">
                  <c:v>0.94594594594594505</c:v>
                </c:pt>
                <c:pt idx="3">
                  <c:v>0.87769784172661802</c:v>
                </c:pt>
                <c:pt idx="4">
                  <c:v>0.87769784172661802</c:v>
                </c:pt>
                <c:pt idx="5">
                  <c:v>0.75268817204300997</c:v>
                </c:pt>
                <c:pt idx="6">
                  <c:v>0.69387755102040805</c:v>
                </c:pt>
              </c:numCache>
            </c:numRef>
          </c:val>
          <c:extLst>
            <c:ext xmlns:c16="http://schemas.microsoft.com/office/drawing/2014/chart" uri="{C3380CC4-5D6E-409C-BE32-E72D297353CC}">
              <c16:uniqueId val="{00000001-C38B-4F61-A146-1AB35530617C}"/>
            </c:ext>
          </c:extLst>
        </c:ser>
        <c:ser>
          <c:idx val="2"/>
          <c:order val="2"/>
          <c:tx>
            <c:strRef>
              <c:f>Sheet6!$D$44</c:f>
              <c:strCache>
                <c:ptCount val="1"/>
                <c:pt idx="0">
                  <c:v>Sen_C6</c:v>
                </c:pt>
              </c:strCache>
            </c:strRef>
          </c:tx>
          <c:spPr>
            <a:ln w="31750" cap="rnd">
              <a:solidFill>
                <a:srgbClr val="D94F33"/>
              </a:solidFill>
              <a:round/>
            </a:ln>
            <a:effectLst/>
          </c:spPr>
          <c:marker>
            <c:symbol val="triangle"/>
            <c:size val="8"/>
            <c:spPr>
              <a:solidFill>
                <a:srgbClr val="D94F33">
                  <a:alpha val="60000"/>
                </a:srgbClr>
              </a:solidFill>
              <a:ln w="12700">
                <a:solidFill>
                  <a:srgbClr val="D94F33"/>
                </a:solidFill>
                <a:round/>
              </a:ln>
              <a:effectLst/>
            </c:spPr>
          </c:marker>
          <c:cat>
            <c:strRef>
              <c:f>Sheet6!$A$54:$A$60</c:f>
              <c:strCache>
                <c:ptCount val="7"/>
                <c:pt idx="0">
                  <c:v>Impervious</c:v>
                </c:pt>
                <c:pt idx="1">
                  <c:v>Forest</c:v>
                </c:pt>
                <c:pt idx="2">
                  <c:v>Water</c:v>
                </c:pt>
                <c:pt idx="3">
                  <c:v>Cropland</c:v>
                </c:pt>
                <c:pt idx="4">
                  <c:v>Citrus</c:v>
                </c:pt>
                <c:pt idx="5">
                  <c:v>Bush</c:v>
                </c:pt>
                <c:pt idx="6">
                  <c:v>Bare land</c:v>
                </c:pt>
              </c:strCache>
            </c:strRef>
          </c:cat>
          <c:val>
            <c:numRef>
              <c:f>Sheet6!$D$54:$D$60</c:f>
              <c:numCache>
                <c:formatCode>General</c:formatCode>
                <c:ptCount val="7"/>
                <c:pt idx="0">
                  <c:v>0.87272727272727202</c:v>
                </c:pt>
                <c:pt idx="1">
                  <c:v>0.99568965517241304</c:v>
                </c:pt>
                <c:pt idx="2">
                  <c:v>0.94444444444444398</c:v>
                </c:pt>
                <c:pt idx="3">
                  <c:v>0.91269841269841201</c:v>
                </c:pt>
                <c:pt idx="4">
                  <c:v>0.86915887850467199</c:v>
                </c:pt>
                <c:pt idx="5">
                  <c:v>0.85185185185185097</c:v>
                </c:pt>
                <c:pt idx="6">
                  <c:v>0.82894736842105254</c:v>
                </c:pt>
              </c:numCache>
            </c:numRef>
          </c:val>
          <c:extLst>
            <c:ext xmlns:c16="http://schemas.microsoft.com/office/drawing/2014/chart" uri="{C3380CC4-5D6E-409C-BE32-E72D297353CC}">
              <c16:uniqueId val="{00000002-C38B-4F61-A146-1AB35530617C}"/>
            </c:ext>
          </c:extLst>
        </c:ser>
        <c:dLbls>
          <c:showLegendKey val="0"/>
          <c:showVal val="0"/>
          <c:showCatName val="0"/>
          <c:showSerName val="0"/>
          <c:showPercent val="0"/>
          <c:showBubbleSize val="0"/>
        </c:dLbls>
        <c:axId val="1059705295"/>
        <c:axId val="1059712975"/>
      </c:radarChart>
      <c:catAx>
        <c:axId val="1059705295"/>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059712975"/>
        <c:crosses val="autoZero"/>
        <c:auto val="1"/>
        <c:lblAlgn val="ctr"/>
        <c:lblOffset val="100"/>
        <c:noMultiLvlLbl val="0"/>
      </c:catAx>
      <c:valAx>
        <c:axId val="1059712975"/>
        <c:scaling>
          <c:orientation val="minMax"/>
          <c:min val="0.60000000000000009"/>
        </c:scaling>
        <c:delete val="0"/>
        <c:axPos val="l"/>
        <c:majorGridlines>
          <c:spPr>
            <a:ln w="19050" cap="flat" cmpd="sng" algn="ctr">
              <a:solidFill>
                <a:srgbClr val="EDDDC3"/>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059705295"/>
        <c:crosses val="autoZero"/>
        <c:crossBetween val="between"/>
        <c:majorUnit val="0.1"/>
      </c:valAx>
      <c:spPr>
        <a:noFill/>
        <a:ln>
          <a:noFill/>
        </a:ln>
        <a:effectLst/>
      </c:spPr>
    </c:plotArea>
    <c:legend>
      <c:legendPos val="b"/>
      <c:layout>
        <c:manualLayout>
          <c:xMode val="edge"/>
          <c:yMode val="edge"/>
          <c:x val="0.29961308614622278"/>
          <c:y val="0.94689651439280276"/>
          <c:w val="0.43233185290471154"/>
          <c:h val="5.31034856071972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CN"/>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4631807742782155E-2"/>
          <c:y val="5.3938365518846954E-2"/>
          <c:w val="0.91199179790026241"/>
          <c:h val="0.81562642169728783"/>
        </c:manualLayout>
      </c:layout>
      <c:barChart>
        <c:barDir val="col"/>
        <c:grouping val="clustered"/>
        <c:varyColors val="0"/>
        <c:ser>
          <c:idx val="0"/>
          <c:order val="0"/>
          <c:tx>
            <c:strRef>
              <c:f>'Sheet1 (2)'!$A$47</c:f>
              <c:strCache>
                <c:ptCount val="1"/>
                <c:pt idx="0">
                  <c:v>Citrus</c:v>
                </c:pt>
              </c:strCache>
            </c:strRef>
          </c:tx>
          <c:spPr>
            <a:solidFill>
              <a:srgbClr val="EEBF6D"/>
            </a:solidFill>
            <a:ln>
              <a:noFill/>
            </a:ln>
            <a:effectLst/>
          </c:spPr>
          <c:invertIfNegative val="0"/>
          <c:cat>
            <c:strRef>
              <c:f>'Sheet1 (2)'!$B$46:$G$46</c:f>
              <c:strCache>
                <c:ptCount val="6"/>
                <c:pt idx="0">
                  <c:v>&lt;200</c:v>
                </c:pt>
                <c:pt idx="1">
                  <c:v>200-300</c:v>
                </c:pt>
                <c:pt idx="2">
                  <c:v>300-400</c:v>
                </c:pt>
                <c:pt idx="3">
                  <c:v>400-500</c:v>
                </c:pt>
                <c:pt idx="4">
                  <c:v>500-600</c:v>
                </c:pt>
                <c:pt idx="5">
                  <c:v>&gt;600</c:v>
                </c:pt>
              </c:strCache>
            </c:strRef>
          </c:cat>
          <c:val>
            <c:numRef>
              <c:f>'Sheet1 (2)'!$B$47:$G$47</c:f>
              <c:numCache>
                <c:formatCode>0.00_ </c:formatCode>
                <c:ptCount val="6"/>
                <c:pt idx="0">
                  <c:v>1.1599999999999999</c:v>
                </c:pt>
                <c:pt idx="1">
                  <c:v>71.3583</c:v>
                </c:pt>
                <c:pt idx="2">
                  <c:v>160.3296</c:v>
                </c:pt>
                <c:pt idx="3">
                  <c:v>71.278199999999998</c:v>
                </c:pt>
                <c:pt idx="4">
                  <c:v>33.536700000000003</c:v>
                </c:pt>
                <c:pt idx="5">
                  <c:v>35.5383</c:v>
                </c:pt>
              </c:numCache>
            </c:numRef>
          </c:val>
          <c:extLst>
            <c:ext xmlns:c16="http://schemas.microsoft.com/office/drawing/2014/chart" uri="{C3380CC4-5D6E-409C-BE32-E72D297353CC}">
              <c16:uniqueId val="{00000000-02E2-4BD8-9AE2-DF1053F05E50}"/>
            </c:ext>
          </c:extLst>
        </c:ser>
        <c:ser>
          <c:idx val="1"/>
          <c:order val="1"/>
          <c:tx>
            <c:strRef>
              <c:f>'Sheet1 (2)'!$A$48</c:f>
              <c:strCache>
                <c:ptCount val="1"/>
                <c:pt idx="0">
                  <c:v>IPS</c:v>
                </c:pt>
              </c:strCache>
            </c:strRef>
          </c:tx>
          <c:spPr>
            <a:solidFill>
              <a:srgbClr val="D94F33"/>
            </a:solidFill>
            <a:ln>
              <a:noFill/>
            </a:ln>
            <a:effectLst/>
          </c:spPr>
          <c:invertIfNegative val="0"/>
          <c:cat>
            <c:strRef>
              <c:f>'Sheet1 (2)'!$B$46:$G$46</c:f>
              <c:strCache>
                <c:ptCount val="6"/>
                <c:pt idx="0">
                  <c:v>&lt;200</c:v>
                </c:pt>
                <c:pt idx="1">
                  <c:v>200-300</c:v>
                </c:pt>
                <c:pt idx="2">
                  <c:v>300-400</c:v>
                </c:pt>
                <c:pt idx="3">
                  <c:v>400-500</c:v>
                </c:pt>
                <c:pt idx="4">
                  <c:v>500-600</c:v>
                </c:pt>
                <c:pt idx="5">
                  <c:v>&gt;600</c:v>
                </c:pt>
              </c:strCache>
            </c:strRef>
          </c:cat>
          <c:val>
            <c:numRef>
              <c:f>'Sheet1 (2)'!$B$48:$G$48</c:f>
              <c:numCache>
                <c:formatCode>0.00_ </c:formatCode>
                <c:ptCount val="6"/>
                <c:pt idx="0">
                  <c:v>0.54</c:v>
                </c:pt>
                <c:pt idx="1">
                  <c:v>11.950200000000001</c:v>
                </c:pt>
                <c:pt idx="2">
                  <c:v>43.289099999999998</c:v>
                </c:pt>
                <c:pt idx="3">
                  <c:v>22.055399999999999</c:v>
                </c:pt>
                <c:pt idx="4">
                  <c:v>5.7626999999999997</c:v>
                </c:pt>
                <c:pt idx="5">
                  <c:v>5.4467999999999996</c:v>
                </c:pt>
              </c:numCache>
            </c:numRef>
          </c:val>
          <c:extLst>
            <c:ext xmlns:c16="http://schemas.microsoft.com/office/drawing/2014/chart" uri="{C3380CC4-5D6E-409C-BE32-E72D297353CC}">
              <c16:uniqueId val="{00000001-02E2-4BD8-9AE2-DF1053F05E50}"/>
            </c:ext>
          </c:extLst>
        </c:ser>
        <c:dLbls>
          <c:showLegendKey val="0"/>
          <c:showVal val="0"/>
          <c:showCatName val="0"/>
          <c:showSerName val="0"/>
          <c:showPercent val="0"/>
          <c:showBubbleSize val="0"/>
        </c:dLbls>
        <c:gapWidth val="150"/>
        <c:axId val="1247004352"/>
        <c:axId val="1246988032"/>
      </c:barChart>
      <c:catAx>
        <c:axId val="1247004352"/>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200" b="1"/>
                  <a:t>Elevation (m)</a:t>
                </a:r>
                <a:endParaRPr lang="zh-CN" sz="1200" b="1"/>
              </a:p>
            </c:rich>
          </c:tx>
          <c:layout>
            <c:manualLayout>
              <c:xMode val="edge"/>
              <c:yMode val="edge"/>
              <c:x val="0.46161638779527558"/>
              <c:y val="0.91551910177894424"/>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246988032"/>
        <c:crosses val="autoZero"/>
        <c:auto val="1"/>
        <c:lblAlgn val="ctr"/>
        <c:lblOffset val="100"/>
        <c:noMultiLvlLbl val="0"/>
      </c:catAx>
      <c:valAx>
        <c:axId val="1246988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200" b="1"/>
                  <a:t>Area (km²)</a:t>
                </a:r>
                <a:endParaRPr lang="zh-CN" sz="1200" b="1"/>
              </a:p>
            </c:rich>
          </c:tx>
          <c:layout>
            <c:manualLayout>
              <c:xMode val="edge"/>
              <c:yMode val="edge"/>
              <c:x val="4.1139271653543308E-3"/>
              <c:y val="0.40530154564012832"/>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numFmt formatCode="0_ " sourceLinked="0"/>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247004352"/>
        <c:crosses val="autoZero"/>
        <c:crossBetween val="between"/>
      </c:valAx>
      <c:spPr>
        <a:noFill/>
        <a:ln>
          <a:noFill/>
        </a:ln>
        <a:effectLst/>
      </c:spPr>
    </c:plotArea>
    <c:legend>
      <c:legendPos val="b"/>
      <c:layout>
        <c:manualLayout>
          <c:xMode val="edge"/>
          <c:yMode val="edge"/>
          <c:x val="0.26280643044619423"/>
          <c:y val="0.93759930008748904"/>
          <c:w val="0.44439618281410476"/>
          <c:h val="6.2400673198292962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zh-CN"/>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8656249999999998E-2"/>
          <c:y val="4.9342658305240844E-2"/>
          <c:w val="0.92217708333333315"/>
          <c:h val="0.85421830647152142"/>
        </c:manualLayout>
      </c:layout>
      <c:lineChart>
        <c:grouping val="standard"/>
        <c:varyColors val="0"/>
        <c:ser>
          <c:idx val="0"/>
          <c:order val="0"/>
          <c:tx>
            <c:strRef>
              <c:f>Sheet3!$D$1</c:f>
              <c:strCache>
                <c:ptCount val="1"/>
                <c:pt idx="0">
                  <c:v>OA</c:v>
                </c:pt>
              </c:strCache>
            </c:strRef>
          </c:tx>
          <c:spPr>
            <a:ln w="28575" cap="rnd">
              <a:noFill/>
              <a:round/>
            </a:ln>
            <a:effectLst/>
          </c:spPr>
          <c:marker>
            <c:symbol val="square"/>
            <c:size val="11"/>
            <c:spPr>
              <a:solidFill>
                <a:srgbClr val="4EAB90">
                  <a:alpha val="22000"/>
                </a:srgbClr>
              </a:solidFill>
              <a:ln w="19050">
                <a:solidFill>
                  <a:srgbClr val="4EAB90"/>
                </a:solidFill>
              </a:ln>
              <a:effectLst/>
            </c:spPr>
          </c:marker>
          <c:cat>
            <c:strRef>
              <c:f>Sheet3!$C$2:$C$16</c:f>
              <c:strCache>
                <c:ptCount val="15"/>
                <c:pt idx="0">
                  <c:v>C1</c:v>
                </c:pt>
                <c:pt idx="1">
                  <c:v>C2</c:v>
                </c:pt>
                <c:pt idx="2">
                  <c:v>C3</c:v>
                </c:pt>
                <c:pt idx="3">
                  <c:v>C4</c:v>
                </c:pt>
                <c:pt idx="4">
                  <c:v>C5</c:v>
                </c:pt>
                <c:pt idx="5">
                  <c:v>C6</c:v>
                </c:pt>
                <c:pt idx="6">
                  <c:v>C7</c:v>
                </c:pt>
                <c:pt idx="7">
                  <c:v>C8</c:v>
                </c:pt>
                <c:pt idx="8">
                  <c:v>C9</c:v>
                </c:pt>
                <c:pt idx="9">
                  <c:v>C10</c:v>
                </c:pt>
                <c:pt idx="10">
                  <c:v>C11</c:v>
                </c:pt>
                <c:pt idx="11">
                  <c:v>C12</c:v>
                </c:pt>
                <c:pt idx="12">
                  <c:v>C13</c:v>
                </c:pt>
                <c:pt idx="13">
                  <c:v>C14</c:v>
                </c:pt>
                <c:pt idx="14">
                  <c:v>C15</c:v>
                </c:pt>
              </c:strCache>
            </c:strRef>
          </c:cat>
          <c:val>
            <c:numRef>
              <c:f>Sheet3!$D$2:$D$16</c:f>
              <c:numCache>
                <c:formatCode>General</c:formatCode>
                <c:ptCount val="15"/>
                <c:pt idx="0">
                  <c:v>0.90091264667535798</c:v>
                </c:pt>
                <c:pt idx="1">
                  <c:v>0.86429512516468998</c:v>
                </c:pt>
                <c:pt idx="2">
                  <c:v>0.88265971316818703</c:v>
                </c:pt>
                <c:pt idx="3">
                  <c:v>0.87336814621409897</c:v>
                </c:pt>
                <c:pt idx="4">
                  <c:v>0.89487870619946097</c:v>
                </c:pt>
                <c:pt idx="5">
                  <c:v>0.91847133757961696</c:v>
                </c:pt>
                <c:pt idx="6">
                  <c:v>0.87958115183246</c:v>
                </c:pt>
                <c:pt idx="7">
                  <c:v>0.91338582677165303</c:v>
                </c:pt>
                <c:pt idx="8">
                  <c:v>0.87244897959183598</c:v>
                </c:pt>
                <c:pt idx="9">
                  <c:v>0.87215189873417698</c:v>
                </c:pt>
                <c:pt idx="10">
                  <c:v>0.91309987029831297</c:v>
                </c:pt>
                <c:pt idx="11">
                  <c:v>0.90093708165997299</c:v>
                </c:pt>
                <c:pt idx="12">
                  <c:v>0.90148448043184803</c:v>
                </c:pt>
                <c:pt idx="13">
                  <c:v>0.886157826649417</c:v>
                </c:pt>
                <c:pt idx="14">
                  <c:v>0.91205673758865202</c:v>
                </c:pt>
              </c:numCache>
            </c:numRef>
          </c:val>
          <c:smooth val="0"/>
          <c:extLst>
            <c:ext xmlns:c16="http://schemas.microsoft.com/office/drawing/2014/chart" uri="{C3380CC4-5D6E-409C-BE32-E72D297353CC}">
              <c16:uniqueId val="{00000000-55A0-4B15-B805-765F5AF79698}"/>
            </c:ext>
          </c:extLst>
        </c:ser>
        <c:ser>
          <c:idx val="1"/>
          <c:order val="1"/>
          <c:tx>
            <c:strRef>
              <c:f>Sheet3!$E$1</c:f>
              <c:strCache>
                <c:ptCount val="1"/>
                <c:pt idx="0">
                  <c:v>Kappa</c:v>
                </c:pt>
              </c:strCache>
            </c:strRef>
          </c:tx>
          <c:spPr>
            <a:ln w="28575" cap="rnd">
              <a:noFill/>
              <a:round/>
            </a:ln>
            <a:effectLst/>
          </c:spPr>
          <c:marker>
            <c:symbol val="diamond"/>
            <c:size val="11"/>
            <c:spPr>
              <a:solidFill>
                <a:srgbClr val="834026">
                  <a:alpha val="20000"/>
                </a:srgbClr>
              </a:solidFill>
              <a:ln w="19050">
                <a:solidFill>
                  <a:srgbClr val="834026"/>
                </a:solidFill>
              </a:ln>
              <a:effectLst/>
            </c:spPr>
          </c:marker>
          <c:cat>
            <c:strRef>
              <c:f>Sheet3!$C$2:$C$16</c:f>
              <c:strCache>
                <c:ptCount val="15"/>
                <c:pt idx="0">
                  <c:v>C1</c:v>
                </c:pt>
                <c:pt idx="1">
                  <c:v>C2</c:v>
                </c:pt>
                <c:pt idx="2">
                  <c:v>C3</c:v>
                </c:pt>
                <c:pt idx="3">
                  <c:v>C4</c:v>
                </c:pt>
                <c:pt idx="4">
                  <c:v>C5</c:v>
                </c:pt>
                <c:pt idx="5">
                  <c:v>C6</c:v>
                </c:pt>
                <c:pt idx="6">
                  <c:v>C7</c:v>
                </c:pt>
                <c:pt idx="7">
                  <c:v>C8</c:v>
                </c:pt>
                <c:pt idx="8">
                  <c:v>C9</c:v>
                </c:pt>
                <c:pt idx="9">
                  <c:v>C10</c:v>
                </c:pt>
                <c:pt idx="10">
                  <c:v>C11</c:v>
                </c:pt>
                <c:pt idx="11">
                  <c:v>C12</c:v>
                </c:pt>
                <c:pt idx="12">
                  <c:v>C13</c:v>
                </c:pt>
                <c:pt idx="13">
                  <c:v>C14</c:v>
                </c:pt>
                <c:pt idx="14">
                  <c:v>C15</c:v>
                </c:pt>
              </c:strCache>
            </c:strRef>
          </c:cat>
          <c:val>
            <c:numRef>
              <c:f>Sheet3!$E$2:$E$16</c:f>
              <c:numCache>
                <c:formatCode>General</c:formatCode>
                <c:ptCount val="15"/>
                <c:pt idx="0">
                  <c:v>0.84800737906127999</c:v>
                </c:pt>
                <c:pt idx="1">
                  <c:v>0.83636317967459695</c:v>
                </c:pt>
                <c:pt idx="2">
                  <c:v>0.85803657362848795</c:v>
                </c:pt>
                <c:pt idx="3">
                  <c:v>0.84211454568249</c:v>
                </c:pt>
                <c:pt idx="4">
                  <c:v>0.88078926570693705</c:v>
                </c:pt>
                <c:pt idx="5">
                  <c:v>0.90166834989156897</c:v>
                </c:pt>
                <c:pt idx="6">
                  <c:v>0.85539085082963795</c:v>
                </c:pt>
                <c:pt idx="7">
                  <c:v>0.89474389187243297</c:v>
                </c:pt>
                <c:pt idx="8">
                  <c:v>0.84473925502567504</c:v>
                </c:pt>
                <c:pt idx="9">
                  <c:v>0.87051636819297196</c:v>
                </c:pt>
                <c:pt idx="10">
                  <c:v>0.89356862502704204</c:v>
                </c:pt>
                <c:pt idx="11">
                  <c:v>0.87935124941888698</c:v>
                </c:pt>
                <c:pt idx="12">
                  <c:v>0.89655424772824199</c:v>
                </c:pt>
                <c:pt idx="13">
                  <c:v>0.88738358490603098</c:v>
                </c:pt>
                <c:pt idx="14">
                  <c:v>0.87563995519804405</c:v>
                </c:pt>
              </c:numCache>
            </c:numRef>
          </c:val>
          <c:smooth val="0"/>
          <c:extLst>
            <c:ext xmlns:c16="http://schemas.microsoft.com/office/drawing/2014/chart" uri="{C3380CC4-5D6E-409C-BE32-E72D297353CC}">
              <c16:uniqueId val="{00000001-55A0-4B15-B805-765F5AF79698}"/>
            </c:ext>
          </c:extLst>
        </c:ser>
        <c:ser>
          <c:idx val="2"/>
          <c:order val="2"/>
          <c:tx>
            <c:strRef>
              <c:f>Sheet3!$F$1</c:f>
              <c:strCache>
                <c:ptCount val="1"/>
                <c:pt idx="0">
                  <c:v>UA(Citrus)</c:v>
                </c:pt>
              </c:strCache>
            </c:strRef>
          </c:tx>
          <c:spPr>
            <a:ln w="28575" cap="rnd">
              <a:noFill/>
              <a:round/>
            </a:ln>
            <a:effectLst/>
          </c:spPr>
          <c:marker>
            <c:symbol val="triangle"/>
            <c:size val="11"/>
            <c:spPr>
              <a:solidFill>
                <a:srgbClr val="8EB69C">
                  <a:alpha val="29000"/>
                </a:srgbClr>
              </a:solidFill>
              <a:ln w="19050">
                <a:solidFill>
                  <a:srgbClr val="8EB69C"/>
                </a:solidFill>
              </a:ln>
              <a:effectLst/>
            </c:spPr>
          </c:marker>
          <c:cat>
            <c:strRef>
              <c:f>Sheet3!$C$2:$C$16</c:f>
              <c:strCache>
                <c:ptCount val="15"/>
                <c:pt idx="0">
                  <c:v>C1</c:v>
                </c:pt>
                <c:pt idx="1">
                  <c:v>C2</c:v>
                </c:pt>
                <c:pt idx="2">
                  <c:v>C3</c:v>
                </c:pt>
                <c:pt idx="3">
                  <c:v>C4</c:v>
                </c:pt>
                <c:pt idx="4">
                  <c:v>C5</c:v>
                </c:pt>
                <c:pt idx="5">
                  <c:v>C6</c:v>
                </c:pt>
                <c:pt idx="6">
                  <c:v>C7</c:v>
                </c:pt>
                <c:pt idx="7">
                  <c:v>C8</c:v>
                </c:pt>
                <c:pt idx="8">
                  <c:v>C9</c:v>
                </c:pt>
                <c:pt idx="9">
                  <c:v>C10</c:v>
                </c:pt>
                <c:pt idx="10">
                  <c:v>C11</c:v>
                </c:pt>
                <c:pt idx="11">
                  <c:v>C12</c:v>
                </c:pt>
                <c:pt idx="12">
                  <c:v>C13</c:v>
                </c:pt>
                <c:pt idx="13">
                  <c:v>C14</c:v>
                </c:pt>
                <c:pt idx="14">
                  <c:v>C15</c:v>
                </c:pt>
              </c:strCache>
            </c:strRef>
          </c:cat>
          <c:val>
            <c:numRef>
              <c:f>Sheet3!$F$2:$F$16</c:f>
              <c:numCache>
                <c:formatCode>General</c:formatCode>
                <c:ptCount val="15"/>
                <c:pt idx="0">
                  <c:v>0.82120000000000004</c:v>
                </c:pt>
                <c:pt idx="1">
                  <c:v>0.88181818181818095</c:v>
                </c:pt>
                <c:pt idx="2">
                  <c:v>0.94174757281553401</c:v>
                </c:pt>
                <c:pt idx="3">
                  <c:v>0.86915887850467199</c:v>
                </c:pt>
                <c:pt idx="4">
                  <c:v>0.87619047619047596</c:v>
                </c:pt>
                <c:pt idx="5">
                  <c:v>0.85245901639344202</c:v>
                </c:pt>
                <c:pt idx="6">
                  <c:v>0.89523809523809506</c:v>
                </c:pt>
                <c:pt idx="7">
                  <c:v>0.85185185185185097</c:v>
                </c:pt>
                <c:pt idx="8">
                  <c:v>0.82352941176470495</c:v>
                </c:pt>
                <c:pt idx="9">
                  <c:v>0.87254901960784303</c:v>
                </c:pt>
                <c:pt idx="10">
                  <c:v>0.86666666666666603</c:v>
                </c:pt>
                <c:pt idx="11">
                  <c:v>0.90517241379310298</c:v>
                </c:pt>
                <c:pt idx="12">
                  <c:v>0.8515625</c:v>
                </c:pt>
                <c:pt idx="13">
                  <c:v>0.86725663716814105</c:v>
                </c:pt>
                <c:pt idx="14">
                  <c:v>0.85321100917431103</c:v>
                </c:pt>
              </c:numCache>
            </c:numRef>
          </c:val>
          <c:smooth val="0"/>
          <c:extLst>
            <c:ext xmlns:c16="http://schemas.microsoft.com/office/drawing/2014/chart" uri="{C3380CC4-5D6E-409C-BE32-E72D297353CC}">
              <c16:uniqueId val="{00000002-55A0-4B15-B805-765F5AF79698}"/>
            </c:ext>
          </c:extLst>
        </c:ser>
        <c:ser>
          <c:idx val="3"/>
          <c:order val="3"/>
          <c:tx>
            <c:strRef>
              <c:f>Sheet3!$G$1</c:f>
              <c:strCache>
                <c:ptCount val="1"/>
                <c:pt idx="0">
                  <c:v>PA(Citrus)</c:v>
                </c:pt>
              </c:strCache>
            </c:strRef>
          </c:tx>
          <c:spPr>
            <a:ln w="28575" cap="rnd">
              <a:noFill/>
              <a:round/>
            </a:ln>
            <a:effectLst/>
          </c:spPr>
          <c:marker>
            <c:symbol val="circle"/>
            <c:size val="11"/>
            <c:spPr>
              <a:solidFill>
                <a:srgbClr val="EEBF6D">
                  <a:alpha val="20000"/>
                </a:srgbClr>
              </a:solidFill>
              <a:ln w="19050">
                <a:solidFill>
                  <a:srgbClr val="EEBF6D"/>
                </a:solidFill>
              </a:ln>
              <a:effectLst/>
            </c:spPr>
          </c:marker>
          <c:cat>
            <c:strRef>
              <c:f>Sheet3!$C$2:$C$16</c:f>
              <c:strCache>
                <c:ptCount val="15"/>
                <c:pt idx="0">
                  <c:v>C1</c:v>
                </c:pt>
                <c:pt idx="1">
                  <c:v>C2</c:v>
                </c:pt>
                <c:pt idx="2">
                  <c:v>C3</c:v>
                </c:pt>
                <c:pt idx="3">
                  <c:v>C4</c:v>
                </c:pt>
                <c:pt idx="4">
                  <c:v>C5</c:v>
                </c:pt>
                <c:pt idx="5">
                  <c:v>C6</c:v>
                </c:pt>
                <c:pt idx="6">
                  <c:v>C7</c:v>
                </c:pt>
                <c:pt idx="7">
                  <c:v>C8</c:v>
                </c:pt>
                <c:pt idx="8">
                  <c:v>C9</c:v>
                </c:pt>
                <c:pt idx="9">
                  <c:v>C10</c:v>
                </c:pt>
                <c:pt idx="10">
                  <c:v>C11</c:v>
                </c:pt>
                <c:pt idx="11">
                  <c:v>C12</c:v>
                </c:pt>
                <c:pt idx="12">
                  <c:v>C13</c:v>
                </c:pt>
                <c:pt idx="13">
                  <c:v>C14</c:v>
                </c:pt>
                <c:pt idx="14">
                  <c:v>C15</c:v>
                </c:pt>
              </c:strCache>
            </c:strRef>
          </c:cat>
          <c:val>
            <c:numRef>
              <c:f>Sheet3!$G$2:$G$16</c:f>
              <c:numCache>
                <c:formatCode>General</c:formatCode>
                <c:ptCount val="15"/>
                <c:pt idx="0">
                  <c:v>0.87860000000000005</c:v>
                </c:pt>
                <c:pt idx="1">
                  <c:v>0.88805970149253699</c:v>
                </c:pt>
                <c:pt idx="2">
                  <c:v>0.84791234042553099</c:v>
                </c:pt>
                <c:pt idx="3">
                  <c:v>0.86274509803921495</c:v>
                </c:pt>
                <c:pt idx="4">
                  <c:v>0.95833333333333304</c:v>
                </c:pt>
                <c:pt idx="5">
                  <c:v>0.92857142857142805</c:v>
                </c:pt>
                <c:pt idx="6">
                  <c:v>0.83928571428571397</c:v>
                </c:pt>
                <c:pt idx="7">
                  <c:v>0.90909090909090895</c:v>
                </c:pt>
                <c:pt idx="8">
                  <c:v>0.859649122807017</c:v>
                </c:pt>
                <c:pt idx="9">
                  <c:v>0.891891891891891</c:v>
                </c:pt>
                <c:pt idx="10">
                  <c:v>0.91</c:v>
                </c:pt>
                <c:pt idx="11">
                  <c:v>0.85365853658536495</c:v>
                </c:pt>
                <c:pt idx="12">
                  <c:v>0.90833333333333299</c:v>
                </c:pt>
                <c:pt idx="13">
                  <c:v>0.87037037037037002</c:v>
                </c:pt>
                <c:pt idx="14">
                  <c:v>0.88288288288288197</c:v>
                </c:pt>
              </c:numCache>
            </c:numRef>
          </c:val>
          <c:smooth val="0"/>
          <c:extLst>
            <c:ext xmlns:c16="http://schemas.microsoft.com/office/drawing/2014/chart" uri="{C3380CC4-5D6E-409C-BE32-E72D297353CC}">
              <c16:uniqueId val="{00000003-55A0-4B15-B805-765F5AF79698}"/>
            </c:ext>
          </c:extLst>
        </c:ser>
        <c:ser>
          <c:idx val="4"/>
          <c:order val="4"/>
          <c:tx>
            <c:strRef>
              <c:f>Sheet3!$H$1</c:f>
              <c:strCache>
                <c:ptCount val="1"/>
                <c:pt idx="0">
                  <c:v>UA(IPS)</c:v>
                </c:pt>
              </c:strCache>
            </c:strRef>
          </c:tx>
          <c:spPr>
            <a:ln w="28575" cap="rnd">
              <a:noFill/>
              <a:round/>
            </a:ln>
            <a:effectLst/>
          </c:spPr>
          <c:marker>
            <c:symbol val="x"/>
            <c:size val="11"/>
            <c:spPr>
              <a:noFill/>
              <a:ln w="19050">
                <a:solidFill>
                  <a:srgbClr val="D94F33"/>
                </a:solidFill>
              </a:ln>
              <a:effectLst/>
            </c:spPr>
          </c:marker>
          <c:cat>
            <c:strRef>
              <c:f>Sheet3!$C$2:$C$16</c:f>
              <c:strCache>
                <c:ptCount val="15"/>
                <c:pt idx="0">
                  <c:v>C1</c:v>
                </c:pt>
                <c:pt idx="1">
                  <c:v>C2</c:v>
                </c:pt>
                <c:pt idx="2">
                  <c:v>C3</c:v>
                </c:pt>
                <c:pt idx="3">
                  <c:v>C4</c:v>
                </c:pt>
                <c:pt idx="4">
                  <c:v>C5</c:v>
                </c:pt>
                <c:pt idx="5">
                  <c:v>C6</c:v>
                </c:pt>
                <c:pt idx="6">
                  <c:v>C7</c:v>
                </c:pt>
                <c:pt idx="7">
                  <c:v>C8</c:v>
                </c:pt>
                <c:pt idx="8">
                  <c:v>C9</c:v>
                </c:pt>
                <c:pt idx="9">
                  <c:v>C10</c:v>
                </c:pt>
                <c:pt idx="10">
                  <c:v>C11</c:v>
                </c:pt>
                <c:pt idx="11">
                  <c:v>C12</c:v>
                </c:pt>
                <c:pt idx="12">
                  <c:v>C13</c:v>
                </c:pt>
                <c:pt idx="13">
                  <c:v>C14</c:v>
                </c:pt>
                <c:pt idx="14">
                  <c:v>C15</c:v>
                </c:pt>
              </c:strCache>
            </c:strRef>
          </c:cat>
          <c:val>
            <c:numRef>
              <c:f>Sheet3!$H$2:$H$16</c:f>
              <c:numCache>
                <c:formatCode>General</c:formatCode>
                <c:ptCount val="15"/>
                <c:pt idx="0">
                  <c:v>0.87671232876712302</c:v>
                </c:pt>
                <c:pt idx="1">
                  <c:v>0.75714285714285701</c:v>
                </c:pt>
                <c:pt idx="2">
                  <c:v>0.81081081081080997</c:v>
                </c:pt>
                <c:pt idx="3">
                  <c:v>0.77380952380952295</c:v>
                </c:pt>
                <c:pt idx="4">
                  <c:v>0.88311688311688297</c:v>
                </c:pt>
                <c:pt idx="5">
                  <c:v>0.85245901639344202</c:v>
                </c:pt>
                <c:pt idx="6">
                  <c:v>0.77777777777777701</c:v>
                </c:pt>
                <c:pt idx="7">
                  <c:v>0.91666666666666596</c:v>
                </c:pt>
                <c:pt idx="8">
                  <c:v>0.74390243902439002</c:v>
                </c:pt>
                <c:pt idx="9">
                  <c:v>0.81538461538461504</c:v>
                </c:pt>
                <c:pt idx="10">
                  <c:v>0.91025641025641002</c:v>
                </c:pt>
                <c:pt idx="11">
                  <c:v>0.94594594594594505</c:v>
                </c:pt>
                <c:pt idx="12">
                  <c:v>0.92</c:v>
                </c:pt>
                <c:pt idx="13">
                  <c:v>0.80555555555555503</c:v>
                </c:pt>
                <c:pt idx="14">
                  <c:v>0.87096774193548299</c:v>
                </c:pt>
              </c:numCache>
            </c:numRef>
          </c:val>
          <c:smooth val="0"/>
          <c:extLst>
            <c:ext xmlns:c16="http://schemas.microsoft.com/office/drawing/2014/chart" uri="{C3380CC4-5D6E-409C-BE32-E72D297353CC}">
              <c16:uniqueId val="{00000004-55A0-4B15-B805-765F5AF79698}"/>
            </c:ext>
          </c:extLst>
        </c:ser>
        <c:ser>
          <c:idx val="5"/>
          <c:order val="5"/>
          <c:tx>
            <c:strRef>
              <c:f>Sheet3!$I$1</c:f>
              <c:strCache>
                <c:ptCount val="1"/>
                <c:pt idx="0">
                  <c:v>PA(IPS)</c:v>
                </c:pt>
              </c:strCache>
            </c:strRef>
          </c:tx>
          <c:spPr>
            <a:ln w="28575" cap="rnd">
              <a:noFill/>
              <a:round/>
            </a:ln>
            <a:effectLst/>
          </c:spPr>
          <c:marker>
            <c:symbol val="plus"/>
            <c:size val="11"/>
            <c:spPr>
              <a:noFill/>
              <a:ln w="19050">
                <a:solidFill>
                  <a:srgbClr val="73BAF1"/>
                </a:solidFill>
              </a:ln>
              <a:effectLst/>
            </c:spPr>
          </c:marker>
          <c:cat>
            <c:strRef>
              <c:f>Sheet3!$C$2:$C$16</c:f>
              <c:strCache>
                <c:ptCount val="15"/>
                <c:pt idx="0">
                  <c:v>C1</c:v>
                </c:pt>
                <c:pt idx="1">
                  <c:v>C2</c:v>
                </c:pt>
                <c:pt idx="2">
                  <c:v>C3</c:v>
                </c:pt>
                <c:pt idx="3">
                  <c:v>C4</c:v>
                </c:pt>
                <c:pt idx="4">
                  <c:v>C5</c:v>
                </c:pt>
                <c:pt idx="5">
                  <c:v>C6</c:v>
                </c:pt>
                <c:pt idx="6">
                  <c:v>C7</c:v>
                </c:pt>
                <c:pt idx="7">
                  <c:v>C8</c:v>
                </c:pt>
                <c:pt idx="8">
                  <c:v>C9</c:v>
                </c:pt>
                <c:pt idx="9">
                  <c:v>C10</c:v>
                </c:pt>
                <c:pt idx="10">
                  <c:v>C11</c:v>
                </c:pt>
                <c:pt idx="11">
                  <c:v>C12</c:v>
                </c:pt>
                <c:pt idx="12">
                  <c:v>C13</c:v>
                </c:pt>
                <c:pt idx="13">
                  <c:v>C14</c:v>
                </c:pt>
                <c:pt idx="14">
                  <c:v>C15</c:v>
                </c:pt>
              </c:strCache>
            </c:strRef>
          </c:cat>
          <c:val>
            <c:numRef>
              <c:f>Sheet3!$I$2:$I$16</c:f>
              <c:numCache>
                <c:formatCode>General</c:formatCode>
                <c:ptCount val="15"/>
                <c:pt idx="0">
                  <c:v>0.87671232876712302</c:v>
                </c:pt>
                <c:pt idx="1">
                  <c:v>0.72602739726027399</c:v>
                </c:pt>
                <c:pt idx="2">
                  <c:v>0.79121081081081002</c:v>
                </c:pt>
                <c:pt idx="3">
                  <c:v>0.71428571428571397</c:v>
                </c:pt>
                <c:pt idx="4">
                  <c:v>0.81927710843373402</c:v>
                </c:pt>
                <c:pt idx="5">
                  <c:v>0.87837837837837796</c:v>
                </c:pt>
                <c:pt idx="6">
                  <c:v>0.84</c:v>
                </c:pt>
                <c:pt idx="7">
                  <c:v>0.84848484848484795</c:v>
                </c:pt>
                <c:pt idx="8">
                  <c:v>0.85915492957746398</c:v>
                </c:pt>
                <c:pt idx="9">
                  <c:v>0.8</c:v>
                </c:pt>
                <c:pt idx="10">
                  <c:v>0.87654320987654299</c:v>
                </c:pt>
                <c:pt idx="11">
                  <c:v>0.82352941176470495</c:v>
                </c:pt>
                <c:pt idx="12">
                  <c:v>0.84146341463414598</c:v>
                </c:pt>
                <c:pt idx="13">
                  <c:v>0.95945945945945899</c:v>
                </c:pt>
                <c:pt idx="14">
                  <c:v>0.84482758620689602</c:v>
                </c:pt>
              </c:numCache>
            </c:numRef>
          </c:val>
          <c:smooth val="0"/>
          <c:extLst>
            <c:ext xmlns:c16="http://schemas.microsoft.com/office/drawing/2014/chart" uri="{C3380CC4-5D6E-409C-BE32-E72D297353CC}">
              <c16:uniqueId val="{00000005-55A0-4B15-B805-765F5AF79698}"/>
            </c:ext>
          </c:extLst>
        </c:ser>
        <c:dLbls>
          <c:showLegendKey val="0"/>
          <c:showVal val="0"/>
          <c:showCatName val="0"/>
          <c:showSerName val="0"/>
          <c:showPercent val="0"/>
          <c:showBubbleSize val="0"/>
        </c:dLbls>
        <c:marker val="1"/>
        <c:smooth val="0"/>
        <c:axId val="1858607056"/>
        <c:axId val="1858608496"/>
      </c:lineChart>
      <c:catAx>
        <c:axId val="18586070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858608496"/>
        <c:crosses val="autoZero"/>
        <c:auto val="1"/>
        <c:lblAlgn val="ctr"/>
        <c:lblOffset val="100"/>
        <c:noMultiLvlLbl val="0"/>
      </c:catAx>
      <c:valAx>
        <c:axId val="1858608496"/>
        <c:scaling>
          <c:orientation val="minMax"/>
          <c:max val="1"/>
          <c:min val="0.70000000000000007"/>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858607056"/>
        <c:crosses val="autoZero"/>
        <c:crossBetween val="between"/>
      </c:valAx>
      <c:spPr>
        <a:noFill/>
        <a:ln>
          <a:noFill/>
        </a:ln>
        <a:effectLst/>
      </c:spPr>
    </c:plotArea>
    <c:legend>
      <c:legendPos val="b"/>
      <c:layout>
        <c:manualLayout>
          <c:xMode val="edge"/>
          <c:yMode val="edge"/>
          <c:x val="0.19016100721784776"/>
          <c:y val="0.95341280935946193"/>
          <c:w val="0.6592612368766404"/>
          <c:h val="3.5476081149594468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w="12700" cap="flat" cmpd="sng" algn="ctr">
      <a:noFill/>
      <a:round/>
    </a:ln>
    <a:effectLst/>
  </c:spPr>
  <c:txPr>
    <a:bodyPr/>
    <a:lstStyle/>
    <a:p>
      <a:pPr>
        <a:defRPr sz="1200" b="1">
          <a:solidFill>
            <a:schemeClr val="tx1"/>
          </a:solidFill>
          <a:latin typeface="Times New Roman" panose="02020603050405020304" pitchFamily="18" charset="0"/>
          <a:cs typeface="Times New Roman" panose="02020603050405020304" pitchFamily="18" charset="0"/>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7486974330907376E-2"/>
          <c:y val="3.4899470866650781E-2"/>
          <c:w val="0.91518489459280228"/>
          <c:h val="0.81459577426567797"/>
        </c:manualLayout>
      </c:layout>
      <c:lineChart>
        <c:grouping val="standard"/>
        <c:varyColors val="0"/>
        <c:ser>
          <c:idx val="1"/>
          <c:order val="0"/>
          <c:tx>
            <c:strRef>
              <c:f>'ee-chart'!$C$1</c:f>
              <c:strCache>
                <c:ptCount val="1"/>
                <c:pt idx="0">
                  <c:v>Forest</c:v>
                </c:pt>
              </c:strCache>
            </c:strRef>
          </c:tx>
          <c:spPr>
            <a:ln w="19050" cap="rnd">
              <a:solidFill>
                <a:schemeClr val="accent6">
                  <a:lumMod val="50000"/>
                </a:schemeClr>
              </a:solidFill>
              <a:round/>
            </a:ln>
            <a:effectLst/>
          </c:spPr>
          <c:marker>
            <c:symbol val="triangle"/>
            <c:size val="5"/>
            <c:spPr>
              <a:solidFill>
                <a:schemeClr val="accent6">
                  <a:lumMod val="50000"/>
                </a:schemeClr>
              </a:solidFill>
              <a:ln w="9525">
                <a:solidFill>
                  <a:schemeClr val="accent6">
                    <a:lumMod val="50000"/>
                  </a:schemeClr>
                </a:solidFill>
              </a:ln>
              <a:effectLst/>
            </c:spPr>
          </c:marker>
          <c:cat>
            <c:strRef>
              <c:f>'ee-chart'!$A$2:$A$13</c:f>
              <c:strCache>
                <c:ptCount val="12"/>
                <c:pt idx="0">
                  <c:v>Aerosols</c:v>
                </c:pt>
                <c:pt idx="1">
                  <c:v>Blue</c:v>
                </c:pt>
                <c:pt idx="2">
                  <c:v>Green</c:v>
                </c:pt>
                <c:pt idx="3">
                  <c:v>Red</c:v>
                </c:pt>
                <c:pt idx="4">
                  <c:v>Red-edge 1</c:v>
                </c:pt>
                <c:pt idx="5">
                  <c:v>Red-edge 2</c:v>
                </c:pt>
                <c:pt idx="6">
                  <c:v>Red-edge 3</c:v>
                </c:pt>
                <c:pt idx="7">
                  <c:v>NIR</c:v>
                </c:pt>
                <c:pt idx="8">
                  <c:v>Narrorw NIR</c:v>
                </c:pt>
                <c:pt idx="9">
                  <c:v>Water vapor</c:v>
                </c:pt>
                <c:pt idx="10">
                  <c:v>SWIR1</c:v>
                </c:pt>
                <c:pt idx="11">
                  <c:v>SWIR2</c:v>
                </c:pt>
              </c:strCache>
            </c:strRef>
          </c:cat>
          <c:val>
            <c:numRef>
              <c:f>'ee-chart'!$C$2:$C$13</c:f>
              <c:numCache>
                <c:formatCode>General</c:formatCode>
                <c:ptCount val="12"/>
                <c:pt idx="0">
                  <c:v>1.7000000000000001E-2</c:v>
                </c:pt>
                <c:pt idx="1">
                  <c:v>1.7000000000000001E-2</c:v>
                </c:pt>
                <c:pt idx="2">
                  <c:v>3.5999999999999997E-2</c:v>
                </c:pt>
                <c:pt idx="3">
                  <c:v>2.1999999999999999E-2</c:v>
                </c:pt>
                <c:pt idx="4">
                  <c:v>6.6000000000000003E-2</c:v>
                </c:pt>
                <c:pt idx="5">
                  <c:v>0.20499999999999999</c:v>
                </c:pt>
                <c:pt idx="6">
                  <c:v>0.249</c:v>
                </c:pt>
                <c:pt idx="7">
                  <c:v>0.26700000000000002</c:v>
                </c:pt>
                <c:pt idx="8">
                  <c:v>0.27500000000000002</c:v>
                </c:pt>
                <c:pt idx="9">
                  <c:v>0.27200000000000002</c:v>
                </c:pt>
                <c:pt idx="10">
                  <c:v>0.13200000000000001</c:v>
                </c:pt>
                <c:pt idx="11">
                  <c:v>5.7000000000000002E-2</c:v>
                </c:pt>
              </c:numCache>
            </c:numRef>
          </c:val>
          <c:smooth val="0"/>
          <c:extLst>
            <c:ext xmlns:c16="http://schemas.microsoft.com/office/drawing/2014/chart" uri="{C3380CC4-5D6E-409C-BE32-E72D297353CC}">
              <c16:uniqueId val="{00000000-9D22-49F3-AC6B-A2786CD05ECF}"/>
            </c:ext>
          </c:extLst>
        </c:ser>
        <c:ser>
          <c:idx val="2"/>
          <c:order val="1"/>
          <c:tx>
            <c:strRef>
              <c:f>'ee-chart'!$D$1</c:f>
              <c:strCache>
                <c:ptCount val="1"/>
                <c:pt idx="0">
                  <c:v>Water</c:v>
                </c:pt>
              </c:strCache>
            </c:strRef>
          </c:tx>
          <c:spPr>
            <a:ln w="19050" cap="rnd">
              <a:solidFill>
                <a:schemeClr val="accent1">
                  <a:lumMod val="75000"/>
                </a:schemeClr>
              </a:solidFill>
              <a:round/>
            </a:ln>
            <a:effectLst/>
          </c:spPr>
          <c:marker>
            <c:symbol val="circle"/>
            <c:size val="5"/>
            <c:spPr>
              <a:solidFill>
                <a:schemeClr val="accent1">
                  <a:lumMod val="75000"/>
                </a:schemeClr>
              </a:solidFill>
              <a:ln w="9525">
                <a:solidFill>
                  <a:schemeClr val="accent1">
                    <a:lumMod val="75000"/>
                  </a:schemeClr>
                </a:solidFill>
              </a:ln>
              <a:effectLst/>
            </c:spPr>
          </c:marker>
          <c:cat>
            <c:strRef>
              <c:f>'ee-chart'!$A$2:$A$13</c:f>
              <c:strCache>
                <c:ptCount val="12"/>
                <c:pt idx="0">
                  <c:v>Aerosols</c:v>
                </c:pt>
                <c:pt idx="1">
                  <c:v>Blue</c:v>
                </c:pt>
                <c:pt idx="2">
                  <c:v>Green</c:v>
                </c:pt>
                <c:pt idx="3">
                  <c:v>Red</c:v>
                </c:pt>
                <c:pt idx="4">
                  <c:v>Red-edge 1</c:v>
                </c:pt>
                <c:pt idx="5">
                  <c:v>Red-edge 2</c:v>
                </c:pt>
                <c:pt idx="6">
                  <c:v>Red-edge 3</c:v>
                </c:pt>
                <c:pt idx="7">
                  <c:v>NIR</c:v>
                </c:pt>
                <c:pt idx="8">
                  <c:v>Narrorw NIR</c:v>
                </c:pt>
                <c:pt idx="9">
                  <c:v>Water vapor</c:v>
                </c:pt>
                <c:pt idx="10">
                  <c:v>SWIR1</c:v>
                </c:pt>
                <c:pt idx="11">
                  <c:v>SWIR2</c:v>
                </c:pt>
              </c:strCache>
            </c:strRef>
          </c:cat>
          <c:val>
            <c:numRef>
              <c:f>'ee-chart'!$D$2:$D$13</c:f>
              <c:numCache>
                <c:formatCode>General</c:formatCode>
                <c:ptCount val="12"/>
                <c:pt idx="0">
                  <c:v>4.1000000000000002E-2</c:v>
                </c:pt>
                <c:pt idx="1">
                  <c:v>4.8000000000000001E-2</c:v>
                </c:pt>
                <c:pt idx="2">
                  <c:v>8.1000000000000003E-2</c:v>
                </c:pt>
                <c:pt idx="3">
                  <c:v>7.0999999999999994E-2</c:v>
                </c:pt>
                <c:pt idx="4">
                  <c:v>8.3000000000000004E-2</c:v>
                </c:pt>
                <c:pt idx="5">
                  <c:v>7.4999999999999997E-2</c:v>
                </c:pt>
                <c:pt idx="6">
                  <c:v>8.2000000000000003E-2</c:v>
                </c:pt>
                <c:pt idx="7">
                  <c:v>7.0999999999999994E-2</c:v>
                </c:pt>
                <c:pt idx="8">
                  <c:v>8.2000000000000003E-2</c:v>
                </c:pt>
                <c:pt idx="9">
                  <c:v>0.159</c:v>
                </c:pt>
                <c:pt idx="10">
                  <c:v>8.4000000000000005E-2</c:v>
                </c:pt>
                <c:pt idx="11">
                  <c:v>5.1999999999999998E-2</c:v>
                </c:pt>
              </c:numCache>
            </c:numRef>
          </c:val>
          <c:smooth val="0"/>
          <c:extLst>
            <c:ext xmlns:c16="http://schemas.microsoft.com/office/drawing/2014/chart" uri="{C3380CC4-5D6E-409C-BE32-E72D297353CC}">
              <c16:uniqueId val="{00000001-9D22-49F3-AC6B-A2786CD05ECF}"/>
            </c:ext>
          </c:extLst>
        </c:ser>
        <c:ser>
          <c:idx val="3"/>
          <c:order val="2"/>
          <c:tx>
            <c:strRef>
              <c:f>'ee-chart'!$E$1</c:f>
              <c:strCache>
                <c:ptCount val="1"/>
                <c:pt idx="0">
                  <c:v>Cropland</c:v>
                </c:pt>
              </c:strCache>
            </c:strRef>
          </c:tx>
          <c:spPr>
            <a:ln w="19050" cap="rnd">
              <a:solidFill>
                <a:schemeClr val="accent6">
                  <a:lumMod val="75000"/>
                </a:schemeClr>
              </a:solidFill>
              <a:round/>
            </a:ln>
            <a:effectLst/>
          </c:spPr>
          <c:marker>
            <c:symbol val="square"/>
            <c:size val="5"/>
            <c:spPr>
              <a:solidFill>
                <a:schemeClr val="accent6">
                  <a:lumMod val="75000"/>
                </a:schemeClr>
              </a:solidFill>
              <a:ln w="9525">
                <a:solidFill>
                  <a:schemeClr val="accent6">
                    <a:lumMod val="75000"/>
                  </a:schemeClr>
                </a:solidFill>
                <a:round/>
              </a:ln>
              <a:effectLst/>
            </c:spPr>
          </c:marker>
          <c:cat>
            <c:strRef>
              <c:f>'ee-chart'!$A$2:$A$13</c:f>
              <c:strCache>
                <c:ptCount val="12"/>
                <c:pt idx="0">
                  <c:v>Aerosols</c:v>
                </c:pt>
                <c:pt idx="1">
                  <c:v>Blue</c:v>
                </c:pt>
                <c:pt idx="2">
                  <c:v>Green</c:v>
                </c:pt>
                <c:pt idx="3">
                  <c:v>Red</c:v>
                </c:pt>
                <c:pt idx="4">
                  <c:v>Red-edge 1</c:v>
                </c:pt>
                <c:pt idx="5">
                  <c:v>Red-edge 2</c:v>
                </c:pt>
                <c:pt idx="6">
                  <c:v>Red-edge 3</c:v>
                </c:pt>
                <c:pt idx="7">
                  <c:v>NIR</c:v>
                </c:pt>
                <c:pt idx="8">
                  <c:v>Narrorw NIR</c:v>
                </c:pt>
                <c:pt idx="9">
                  <c:v>Water vapor</c:v>
                </c:pt>
                <c:pt idx="10">
                  <c:v>SWIR1</c:v>
                </c:pt>
                <c:pt idx="11">
                  <c:v>SWIR2</c:v>
                </c:pt>
              </c:strCache>
            </c:strRef>
          </c:cat>
          <c:val>
            <c:numRef>
              <c:f>'ee-chart'!$E$2:$E$13</c:f>
              <c:numCache>
                <c:formatCode>General</c:formatCode>
                <c:ptCount val="12"/>
                <c:pt idx="0">
                  <c:v>4.9000000000000002E-2</c:v>
                </c:pt>
                <c:pt idx="1">
                  <c:v>6.5000000000000002E-2</c:v>
                </c:pt>
                <c:pt idx="2">
                  <c:v>9.2999999999999999E-2</c:v>
                </c:pt>
                <c:pt idx="3">
                  <c:v>0.113</c:v>
                </c:pt>
                <c:pt idx="4">
                  <c:v>0.155</c:v>
                </c:pt>
                <c:pt idx="5">
                  <c:v>0.20799999999999999</c:v>
                </c:pt>
                <c:pt idx="6">
                  <c:v>0.23499999999999999</c:v>
                </c:pt>
                <c:pt idx="7">
                  <c:v>0.25700000000000001</c:v>
                </c:pt>
                <c:pt idx="8">
                  <c:v>0.26800000000000002</c:v>
                </c:pt>
                <c:pt idx="9">
                  <c:v>0.26300000000000001</c:v>
                </c:pt>
                <c:pt idx="10">
                  <c:v>0.29099999999999998</c:v>
                </c:pt>
                <c:pt idx="11">
                  <c:v>0.192</c:v>
                </c:pt>
              </c:numCache>
            </c:numRef>
          </c:val>
          <c:smooth val="0"/>
          <c:extLst>
            <c:ext xmlns:c16="http://schemas.microsoft.com/office/drawing/2014/chart" uri="{C3380CC4-5D6E-409C-BE32-E72D297353CC}">
              <c16:uniqueId val="{00000002-9D22-49F3-AC6B-A2786CD05ECF}"/>
            </c:ext>
          </c:extLst>
        </c:ser>
        <c:ser>
          <c:idx val="4"/>
          <c:order val="3"/>
          <c:tx>
            <c:strRef>
              <c:f>'ee-chart'!$F$1</c:f>
              <c:strCache>
                <c:ptCount val="1"/>
                <c:pt idx="0">
                  <c:v>Citrus</c:v>
                </c:pt>
              </c:strCache>
            </c:strRef>
          </c:tx>
          <c:spPr>
            <a:ln w="19050" cap="rnd">
              <a:solidFill>
                <a:schemeClr val="accent2">
                  <a:lumMod val="75000"/>
                </a:schemeClr>
              </a:solidFill>
              <a:round/>
            </a:ln>
            <a:effectLst/>
          </c:spPr>
          <c:marker>
            <c:symbol val="circle"/>
            <c:size val="6"/>
            <c:spPr>
              <a:solidFill>
                <a:schemeClr val="bg1"/>
              </a:solidFill>
              <a:ln w="9525">
                <a:solidFill>
                  <a:schemeClr val="accent2">
                    <a:lumMod val="75000"/>
                  </a:schemeClr>
                </a:solidFill>
              </a:ln>
              <a:effectLst/>
            </c:spPr>
          </c:marker>
          <c:cat>
            <c:strRef>
              <c:f>'ee-chart'!$A$2:$A$13</c:f>
              <c:strCache>
                <c:ptCount val="12"/>
                <c:pt idx="0">
                  <c:v>Aerosols</c:v>
                </c:pt>
                <c:pt idx="1">
                  <c:v>Blue</c:v>
                </c:pt>
                <c:pt idx="2">
                  <c:v>Green</c:v>
                </c:pt>
                <c:pt idx="3">
                  <c:v>Red</c:v>
                </c:pt>
                <c:pt idx="4">
                  <c:v>Red-edge 1</c:v>
                </c:pt>
                <c:pt idx="5">
                  <c:v>Red-edge 2</c:v>
                </c:pt>
                <c:pt idx="6">
                  <c:v>Red-edge 3</c:v>
                </c:pt>
                <c:pt idx="7">
                  <c:v>NIR</c:v>
                </c:pt>
                <c:pt idx="8">
                  <c:v>Narrorw NIR</c:v>
                </c:pt>
                <c:pt idx="9">
                  <c:v>Water vapor</c:v>
                </c:pt>
                <c:pt idx="10">
                  <c:v>SWIR1</c:v>
                </c:pt>
                <c:pt idx="11">
                  <c:v>SWIR2</c:v>
                </c:pt>
              </c:strCache>
            </c:strRef>
          </c:cat>
          <c:val>
            <c:numRef>
              <c:f>'ee-chart'!$F$2:$F$13</c:f>
              <c:numCache>
                <c:formatCode>General</c:formatCode>
                <c:ptCount val="12"/>
                <c:pt idx="0">
                  <c:v>2.9000000000000001E-2</c:v>
                </c:pt>
                <c:pt idx="1">
                  <c:v>3.9E-2</c:v>
                </c:pt>
                <c:pt idx="2">
                  <c:v>6.6000000000000003E-2</c:v>
                </c:pt>
                <c:pt idx="3">
                  <c:v>7.2999999999999995E-2</c:v>
                </c:pt>
                <c:pt idx="4">
                  <c:v>0.122</c:v>
                </c:pt>
                <c:pt idx="5">
                  <c:v>0.224</c:v>
                </c:pt>
                <c:pt idx="6">
                  <c:v>0.26100000000000001</c:v>
                </c:pt>
                <c:pt idx="7">
                  <c:v>0.28199999999999997</c:v>
                </c:pt>
                <c:pt idx="8">
                  <c:v>0.28799999999999998</c:v>
                </c:pt>
                <c:pt idx="9">
                  <c:v>0.27700000000000002</c:v>
                </c:pt>
                <c:pt idx="10">
                  <c:v>0.24099999999999999</c:v>
                </c:pt>
                <c:pt idx="11">
                  <c:v>0.14099999999999999</c:v>
                </c:pt>
              </c:numCache>
            </c:numRef>
          </c:val>
          <c:smooth val="0"/>
          <c:extLst>
            <c:ext xmlns:c16="http://schemas.microsoft.com/office/drawing/2014/chart" uri="{C3380CC4-5D6E-409C-BE32-E72D297353CC}">
              <c16:uniqueId val="{00000003-9D22-49F3-AC6B-A2786CD05ECF}"/>
            </c:ext>
          </c:extLst>
        </c:ser>
        <c:ser>
          <c:idx val="5"/>
          <c:order val="4"/>
          <c:tx>
            <c:strRef>
              <c:f>'ee-chart'!$G$1</c:f>
              <c:strCache>
                <c:ptCount val="1"/>
                <c:pt idx="0">
                  <c:v>Bush</c:v>
                </c:pt>
              </c:strCache>
            </c:strRef>
          </c:tx>
          <c:spPr>
            <a:ln w="19050" cap="rnd">
              <a:solidFill>
                <a:schemeClr val="accent6">
                  <a:lumMod val="60000"/>
                  <a:lumOff val="40000"/>
                </a:schemeClr>
              </a:solidFill>
              <a:round/>
              <a:headEnd type="none"/>
            </a:ln>
            <a:effectLst/>
          </c:spPr>
          <c:marker>
            <c:symbol val="circle"/>
            <c:size val="5"/>
            <c:spPr>
              <a:solidFill>
                <a:schemeClr val="bg1">
                  <a:lumMod val="95000"/>
                </a:schemeClr>
              </a:solidFill>
              <a:ln w="9525">
                <a:solidFill>
                  <a:schemeClr val="accent6">
                    <a:lumMod val="60000"/>
                    <a:lumOff val="40000"/>
                  </a:schemeClr>
                </a:solidFill>
              </a:ln>
              <a:effectLst/>
            </c:spPr>
          </c:marker>
          <c:cat>
            <c:strRef>
              <c:f>'ee-chart'!$A$2:$A$13</c:f>
              <c:strCache>
                <c:ptCount val="12"/>
                <c:pt idx="0">
                  <c:v>Aerosols</c:v>
                </c:pt>
                <c:pt idx="1">
                  <c:v>Blue</c:v>
                </c:pt>
                <c:pt idx="2">
                  <c:v>Green</c:v>
                </c:pt>
                <c:pt idx="3">
                  <c:v>Red</c:v>
                </c:pt>
                <c:pt idx="4">
                  <c:v>Red-edge 1</c:v>
                </c:pt>
                <c:pt idx="5">
                  <c:v>Red-edge 2</c:v>
                </c:pt>
                <c:pt idx="6">
                  <c:v>Red-edge 3</c:v>
                </c:pt>
                <c:pt idx="7">
                  <c:v>NIR</c:v>
                </c:pt>
                <c:pt idx="8">
                  <c:v>Narrorw NIR</c:v>
                </c:pt>
                <c:pt idx="9">
                  <c:v>Water vapor</c:v>
                </c:pt>
                <c:pt idx="10">
                  <c:v>SWIR1</c:v>
                </c:pt>
                <c:pt idx="11">
                  <c:v>SWIR2</c:v>
                </c:pt>
              </c:strCache>
            </c:strRef>
          </c:cat>
          <c:val>
            <c:numRef>
              <c:f>'ee-chart'!$G$2:$G$13</c:f>
              <c:numCache>
                <c:formatCode>General</c:formatCode>
                <c:ptCount val="12"/>
                <c:pt idx="0">
                  <c:v>0.02</c:v>
                </c:pt>
                <c:pt idx="1">
                  <c:v>2.7E-2</c:v>
                </c:pt>
                <c:pt idx="2">
                  <c:v>6.2E-2</c:v>
                </c:pt>
                <c:pt idx="3">
                  <c:v>4.2000000000000003E-2</c:v>
                </c:pt>
                <c:pt idx="4">
                  <c:v>0.115</c:v>
                </c:pt>
                <c:pt idx="5">
                  <c:v>0.22700000000000001</c:v>
                </c:pt>
                <c:pt idx="6">
                  <c:v>0.252</c:v>
                </c:pt>
                <c:pt idx="7">
                  <c:v>0.27200000000000002</c:v>
                </c:pt>
                <c:pt idx="8">
                  <c:v>0.28000000000000003</c:v>
                </c:pt>
                <c:pt idx="9">
                  <c:v>0.26400000000000001</c:v>
                </c:pt>
                <c:pt idx="10">
                  <c:v>0.183</c:v>
                </c:pt>
                <c:pt idx="11">
                  <c:v>0.09</c:v>
                </c:pt>
              </c:numCache>
            </c:numRef>
          </c:val>
          <c:smooth val="0"/>
          <c:extLst>
            <c:ext xmlns:c16="http://schemas.microsoft.com/office/drawing/2014/chart" uri="{C3380CC4-5D6E-409C-BE32-E72D297353CC}">
              <c16:uniqueId val="{00000004-9D22-49F3-AC6B-A2786CD05ECF}"/>
            </c:ext>
          </c:extLst>
        </c:ser>
        <c:ser>
          <c:idx val="6"/>
          <c:order val="5"/>
          <c:tx>
            <c:strRef>
              <c:f>'ee-chart'!$H$1</c:f>
              <c:strCache>
                <c:ptCount val="1"/>
                <c:pt idx="0">
                  <c:v>Bare land</c:v>
                </c:pt>
              </c:strCache>
            </c:strRef>
          </c:tx>
          <c:spPr>
            <a:ln w="19050" cap="rnd">
              <a:solidFill>
                <a:schemeClr val="accent4">
                  <a:lumMod val="75000"/>
                </a:schemeClr>
              </a:solidFill>
              <a:round/>
            </a:ln>
            <a:effectLst/>
          </c:spPr>
          <c:marker>
            <c:symbol val="diamond"/>
            <c:size val="5"/>
            <c:spPr>
              <a:solidFill>
                <a:schemeClr val="accent4">
                  <a:lumMod val="75000"/>
                </a:schemeClr>
              </a:solidFill>
              <a:ln w="9525">
                <a:solidFill>
                  <a:schemeClr val="accent4">
                    <a:lumMod val="75000"/>
                  </a:schemeClr>
                </a:solidFill>
              </a:ln>
              <a:effectLst/>
            </c:spPr>
          </c:marker>
          <c:cat>
            <c:strRef>
              <c:f>'ee-chart'!$A$2:$A$13</c:f>
              <c:strCache>
                <c:ptCount val="12"/>
                <c:pt idx="0">
                  <c:v>Aerosols</c:v>
                </c:pt>
                <c:pt idx="1">
                  <c:v>Blue</c:v>
                </c:pt>
                <c:pt idx="2">
                  <c:v>Green</c:v>
                </c:pt>
                <c:pt idx="3">
                  <c:v>Red</c:v>
                </c:pt>
                <c:pt idx="4">
                  <c:v>Red-edge 1</c:v>
                </c:pt>
                <c:pt idx="5">
                  <c:v>Red-edge 2</c:v>
                </c:pt>
                <c:pt idx="6">
                  <c:v>Red-edge 3</c:v>
                </c:pt>
                <c:pt idx="7">
                  <c:v>NIR</c:v>
                </c:pt>
                <c:pt idx="8">
                  <c:v>Narrorw NIR</c:v>
                </c:pt>
                <c:pt idx="9">
                  <c:v>Water vapor</c:v>
                </c:pt>
                <c:pt idx="10">
                  <c:v>SWIR1</c:v>
                </c:pt>
                <c:pt idx="11">
                  <c:v>SWIR2</c:v>
                </c:pt>
              </c:strCache>
            </c:strRef>
          </c:cat>
          <c:val>
            <c:numRef>
              <c:f>'ee-chart'!$H$2:$H$13</c:f>
              <c:numCache>
                <c:formatCode>General</c:formatCode>
                <c:ptCount val="12"/>
                <c:pt idx="0">
                  <c:v>6.2E-2</c:v>
                </c:pt>
                <c:pt idx="1">
                  <c:v>9.0999999999999998E-2</c:v>
                </c:pt>
                <c:pt idx="2">
                  <c:v>0.13200000000000001</c:v>
                </c:pt>
                <c:pt idx="3">
                  <c:v>0.17599999999999999</c:v>
                </c:pt>
                <c:pt idx="4">
                  <c:v>0.217</c:v>
                </c:pt>
                <c:pt idx="5">
                  <c:v>0.254</c:v>
                </c:pt>
                <c:pt idx="6">
                  <c:v>0.27200000000000002</c:v>
                </c:pt>
                <c:pt idx="7">
                  <c:v>0.28499999999999998</c:v>
                </c:pt>
                <c:pt idx="8">
                  <c:v>0.28799999999999998</c:v>
                </c:pt>
                <c:pt idx="9">
                  <c:v>0.27800000000000002</c:v>
                </c:pt>
                <c:pt idx="10">
                  <c:v>0.35299999999999998</c:v>
                </c:pt>
                <c:pt idx="11">
                  <c:v>0.24399999999999999</c:v>
                </c:pt>
              </c:numCache>
            </c:numRef>
          </c:val>
          <c:smooth val="0"/>
          <c:extLst>
            <c:ext xmlns:c16="http://schemas.microsoft.com/office/drawing/2014/chart" uri="{C3380CC4-5D6E-409C-BE32-E72D297353CC}">
              <c16:uniqueId val="{00000005-9D22-49F3-AC6B-A2786CD05ECF}"/>
            </c:ext>
          </c:extLst>
        </c:ser>
        <c:ser>
          <c:idx val="7"/>
          <c:order val="6"/>
          <c:tx>
            <c:strRef>
              <c:f>'ee-chart'!$I$1</c:f>
              <c:strCache>
                <c:ptCount val="1"/>
                <c:pt idx="0">
                  <c:v>IPS</c:v>
                </c:pt>
              </c:strCache>
            </c:strRef>
          </c:tx>
          <c:spPr>
            <a:ln w="19050" cap="rnd">
              <a:solidFill>
                <a:srgbClr val="FF0000"/>
              </a:solidFill>
              <a:round/>
            </a:ln>
            <a:effectLst/>
          </c:spPr>
          <c:marker>
            <c:symbol val="x"/>
            <c:size val="5"/>
            <c:spPr>
              <a:solidFill>
                <a:schemeClr val="bg1">
                  <a:lumMod val="95000"/>
                </a:schemeClr>
              </a:solidFill>
              <a:ln w="9525">
                <a:solidFill>
                  <a:srgbClr val="FF0000"/>
                </a:solidFill>
              </a:ln>
              <a:effectLst/>
            </c:spPr>
          </c:marker>
          <c:cat>
            <c:strRef>
              <c:f>'ee-chart'!$A$2:$A$13</c:f>
              <c:strCache>
                <c:ptCount val="12"/>
                <c:pt idx="0">
                  <c:v>Aerosols</c:v>
                </c:pt>
                <c:pt idx="1">
                  <c:v>Blue</c:v>
                </c:pt>
                <c:pt idx="2">
                  <c:v>Green</c:v>
                </c:pt>
                <c:pt idx="3">
                  <c:v>Red</c:v>
                </c:pt>
                <c:pt idx="4">
                  <c:v>Red-edge 1</c:v>
                </c:pt>
                <c:pt idx="5">
                  <c:v>Red-edge 2</c:v>
                </c:pt>
                <c:pt idx="6">
                  <c:v>Red-edge 3</c:v>
                </c:pt>
                <c:pt idx="7">
                  <c:v>NIR</c:v>
                </c:pt>
                <c:pt idx="8">
                  <c:v>Narrorw NIR</c:v>
                </c:pt>
                <c:pt idx="9">
                  <c:v>Water vapor</c:v>
                </c:pt>
                <c:pt idx="10">
                  <c:v>SWIR1</c:v>
                </c:pt>
                <c:pt idx="11">
                  <c:v>SWIR2</c:v>
                </c:pt>
              </c:strCache>
            </c:strRef>
          </c:cat>
          <c:val>
            <c:numRef>
              <c:f>'ee-chart'!$I$2:$I$13</c:f>
              <c:numCache>
                <c:formatCode>General</c:formatCode>
                <c:ptCount val="12"/>
                <c:pt idx="0">
                  <c:v>5.6000000000000001E-2</c:v>
                </c:pt>
                <c:pt idx="1">
                  <c:v>8.4000000000000005E-2</c:v>
                </c:pt>
                <c:pt idx="2">
                  <c:v>0.106</c:v>
                </c:pt>
                <c:pt idx="3">
                  <c:v>0.113</c:v>
                </c:pt>
                <c:pt idx="4">
                  <c:v>0.15</c:v>
                </c:pt>
                <c:pt idx="5">
                  <c:v>0.23799999999999999</c:v>
                </c:pt>
                <c:pt idx="6">
                  <c:v>0.27300000000000002</c:v>
                </c:pt>
                <c:pt idx="7">
                  <c:v>0.28899999999999998</c:v>
                </c:pt>
                <c:pt idx="8">
                  <c:v>0.29399999999999998</c:v>
                </c:pt>
                <c:pt idx="9">
                  <c:v>0.28599999999999998</c:v>
                </c:pt>
                <c:pt idx="10">
                  <c:v>0.24399999999999999</c:v>
                </c:pt>
                <c:pt idx="11">
                  <c:v>0.158</c:v>
                </c:pt>
              </c:numCache>
            </c:numRef>
          </c:val>
          <c:smooth val="0"/>
          <c:extLst>
            <c:ext xmlns:c16="http://schemas.microsoft.com/office/drawing/2014/chart" uri="{C3380CC4-5D6E-409C-BE32-E72D297353CC}">
              <c16:uniqueId val="{00000006-9D22-49F3-AC6B-A2786CD05ECF}"/>
            </c:ext>
          </c:extLst>
        </c:ser>
        <c:ser>
          <c:idx val="0"/>
          <c:order val="7"/>
          <c:tx>
            <c:strRef>
              <c:f>'ee-chart'!$B$1</c:f>
              <c:strCache>
                <c:ptCount val="1"/>
                <c:pt idx="0">
                  <c:v>Impervious</c:v>
                </c:pt>
              </c:strCache>
            </c:strRef>
          </c:tx>
          <c:spPr>
            <a:ln w="19050" cap="rnd">
              <a:solidFill>
                <a:schemeClr val="tx2">
                  <a:lumMod val="50000"/>
                </a:schemeClr>
              </a:solidFill>
              <a:round/>
              <a:headEnd type="none"/>
            </a:ln>
            <a:effectLst/>
          </c:spPr>
          <c:marker>
            <c:symbol val="star"/>
            <c:size val="4"/>
            <c:spPr>
              <a:solidFill>
                <a:schemeClr val="bg1"/>
              </a:solidFill>
              <a:ln w="9525">
                <a:solidFill>
                  <a:schemeClr val="accent1">
                    <a:lumMod val="50000"/>
                    <a:alpha val="97000"/>
                  </a:schemeClr>
                </a:solidFill>
                <a:headEnd type="arrow"/>
              </a:ln>
              <a:effectLst/>
            </c:spPr>
          </c:marker>
          <c:cat>
            <c:strRef>
              <c:f>'ee-chart'!$A$2:$A$13</c:f>
              <c:strCache>
                <c:ptCount val="12"/>
                <c:pt idx="0">
                  <c:v>Aerosols</c:v>
                </c:pt>
                <c:pt idx="1">
                  <c:v>Blue</c:v>
                </c:pt>
                <c:pt idx="2">
                  <c:v>Green</c:v>
                </c:pt>
                <c:pt idx="3">
                  <c:v>Red</c:v>
                </c:pt>
                <c:pt idx="4">
                  <c:v>Red-edge 1</c:v>
                </c:pt>
                <c:pt idx="5">
                  <c:v>Red-edge 2</c:v>
                </c:pt>
                <c:pt idx="6">
                  <c:v>Red-edge 3</c:v>
                </c:pt>
                <c:pt idx="7">
                  <c:v>NIR</c:v>
                </c:pt>
                <c:pt idx="8">
                  <c:v>Narrorw NIR</c:v>
                </c:pt>
                <c:pt idx="9">
                  <c:v>Water vapor</c:v>
                </c:pt>
                <c:pt idx="10">
                  <c:v>SWIR1</c:v>
                </c:pt>
                <c:pt idx="11">
                  <c:v>SWIR2</c:v>
                </c:pt>
              </c:strCache>
            </c:strRef>
          </c:cat>
          <c:val>
            <c:numRef>
              <c:f>'ee-chart'!$B$2:$B$13</c:f>
              <c:numCache>
                <c:formatCode>General</c:formatCode>
                <c:ptCount val="12"/>
                <c:pt idx="0">
                  <c:v>7.0999999999999994E-2</c:v>
                </c:pt>
                <c:pt idx="1">
                  <c:v>0.105</c:v>
                </c:pt>
                <c:pt idx="2">
                  <c:v>0.12</c:v>
                </c:pt>
                <c:pt idx="3">
                  <c:v>0.13200000000000001</c:v>
                </c:pt>
                <c:pt idx="4">
                  <c:v>0.15</c:v>
                </c:pt>
                <c:pt idx="5">
                  <c:v>0.16900000000000001</c:v>
                </c:pt>
                <c:pt idx="6">
                  <c:v>0.18099999999999999</c:v>
                </c:pt>
                <c:pt idx="7">
                  <c:v>0.185</c:v>
                </c:pt>
                <c:pt idx="8">
                  <c:v>0.19400000000000001</c:v>
                </c:pt>
                <c:pt idx="9">
                  <c:v>0.21199999999999999</c:v>
                </c:pt>
                <c:pt idx="10">
                  <c:v>0.21199999999999999</c:v>
                </c:pt>
                <c:pt idx="11">
                  <c:v>0.18</c:v>
                </c:pt>
              </c:numCache>
            </c:numRef>
          </c:val>
          <c:smooth val="0"/>
          <c:extLst>
            <c:ext xmlns:c16="http://schemas.microsoft.com/office/drawing/2014/chart" uri="{C3380CC4-5D6E-409C-BE32-E72D297353CC}">
              <c16:uniqueId val="{00000007-9D22-49F3-AC6B-A2786CD05ECF}"/>
            </c:ext>
          </c:extLst>
        </c:ser>
        <c:dLbls>
          <c:showLegendKey val="0"/>
          <c:showVal val="0"/>
          <c:showCatName val="0"/>
          <c:showSerName val="0"/>
          <c:showPercent val="0"/>
          <c:showBubbleSize val="0"/>
        </c:dLbls>
        <c:marker val="1"/>
        <c:smooth val="0"/>
        <c:axId val="1838783792"/>
        <c:axId val="1838765072"/>
      </c:lineChart>
      <c:catAx>
        <c:axId val="1838783792"/>
        <c:scaling>
          <c:orientation val="minMax"/>
        </c:scaling>
        <c:delete val="0"/>
        <c:axPos val="b"/>
        <c:majorGridlines>
          <c:spPr>
            <a:ln w="9525" cap="flat" cmpd="sng" algn="ctr">
              <a:noFill/>
              <a:round/>
            </a:ln>
            <a:effectLst/>
          </c:spPr>
        </c:majorGridlines>
        <c:minorGridlines>
          <c:spPr>
            <a:ln w="9525" cap="flat" cmpd="sng" algn="ctr">
              <a:noFill/>
              <a:round/>
            </a:ln>
            <a:effectLst/>
          </c:spPr>
        </c:minorGridlines>
        <c:title>
          <c:tx>
            <c:rich>
              <a:bodyPr rot="0" spcFirstLastPara="1" vertOverflow="ellipsis" vert="horz" wrap="square" anchor="ctr" anchorCtr="1"/>
              <a:lstStyle/>
              <a:p>
                <a:pPr algn="ctr" rtl="0">
                  <a:defRPr lang="en-US" altLang="zh-CN"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zh-CN" sz="1600" b="1" i="0" u="none" strike="noStrike" kern="1200" baseline="0">
                    <a:solidFill>
                      <a:schemeClr val="tx1"/>
                    </a:solidFill>
                    <a:latin typeface="Times New Roman" panose="02020603050405020304" pitchFamily="18" charset="0"/>
                    <a:ea typeface="+mn-ea"/>
                    <a:cs typeface="Times New Roman" panose="02020603050405020304" pitchFamily="18" charset="0"/>
                  </a:rPr>
                  <a:t>Bands</a:t>
                </a:r>
              </a:p>
            </c:rich>
          </c:tx>
          <c:layout>
            <c:manualLayout>
              <c:xMode val="edge"/>
              <c:yMode val="edge"/>
              <c:x val="0.47543134842519691"/>
              <c:y val="0.90628856809565472"/>
            </c:manualLayout>
          </c:layout>
          <c:overlay val="0"/>
          <c:spPr>
            <a:noFill/>
            <a:ln>
              <a:noFill/>
            </a:ln>
            <a:effectLst/>
          </c:spPr>
          <c:txPr>
            <a:bodyPr rot="0" spcFirstLastPara="1" vertOverflow="ellipsis" vert="horz" wrap="square" anchor="ctr" anchorCtr="1"/>
            <a:lstStyle/>
            <a:p>
              <a:pPr algn="ctr" rtl="0">
                <a:defRPr lang="en-US" altLang="zh-CN"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in"/>
        <c:tickLblPos val="low"/>
        <c:spPr>
          <a:noFill/>
          <a:ln w="12700"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838765072"/>
        <c:crosses val="autoZero"/>
        <c:auto val="1"/>
        <c:lblAlgn val="ctr"/>
        <c:lblOffset val="100"/>
        <c:tickMarkSkip val="1"/>
        <c:noMultiLvlLbl val="0"/>
      </c:catAx>
      <c:valAx>
        <c:axId val="1838765072"/>
        <c:scaling>
          <c:orientation val="minMax"/>
        </c:scaling>
        <c:delete val="0"/>
        <c:axPos val="l"/>
        <c:majorGridlines>
          <c:spPr>
            <a:ln w="12700"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altLang="zh-CN" sz="1600" b="1">
                    <a:solidFill>
                      <a:schemeClr val="tx1"/>
                    </a:solidFill>
                    <a:latin typeface="Times New Roman" panose="02020603050405020304" pitchFamily="18" charset="0"/>
                    <a:cs typeface="Times New Roman" panose="02020603050405020304" pitchFamily="18" charset="0"/>
                  </a:rPr>
                  <a:t>Reflectance</a:t>
                </a:r>
                <a:endParaRPr lang="zh-CN" altLang="en-US" sz="1600" b="1">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5.9311981020166073E-3"/>
              <c:y val="0.41496945018903625"/>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zh-CN"/>
            </a:p>
          </c:txPr>
        </c:title>
        <c:numFmt formatCode="General" sourceLinked="1"/>
        <c:majorTickMark val="in"/>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838783792"/>
        <c:crosses val="autoZero"/>
        <c:crossBetween val="between"/>
      </c:valAx>
      <c:spPr>
        <a:noFill/>
        <a:ln w="12700">
          <a:solidFill>
            <a:schemeClr val="tx1"/>
          </a:solidFill>
        </a:ln>
        <a:effectLst/>
      </c:spPr>
    </c:plotArea>
    <c:legend>
      <c:legendPos val="b"/>
      <c:layout>
        <c:manualLayout>
          <c:xMode val="edge"/>
          <c:yMode val="edge"/>
          <c:x val="9.0925764433043288E-2"/>
          <c:y val="0.95047513840541542"/>
          <c:w val="0.8388604213478974"/>
          <c:h val="3.9198880627726411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01757542395776"/>
          <c:y val="3.9390354019497385E-2"/>
          <c:w val="0.86543564781226834"/>
          <c:h val="0.73255122057959787"/>
        </c:manualLayout>
      </c:layout>
      <c:lineChart>
        <c:grouping val="standard"/>
        <c:varyColors val="0"/>
        <c:ser>
          <c:idx val="0"/>
          <c:order val="0"/>
          <c:tx>
            <c:strRef>
              <c:f>select!$D$300</c:f>
              <c:strCache>
                <c:ptCount val="1"/>
                <c:pt idx="0">
                  <c:v>overall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select!$A$254:$A$297</c:f>
              <c:numCache>
                <c:formatCode>General</c:formatCode>
                <c:ptCount val="44"/>
                <c:pt idx="0">
                  <c:v>44</c:v>
                </c:pt>
                <c:pt idx="1">
                  <c:v>43</c:v>
                </c:pt>
                <c:pt idx="2">
                  <c:v>42</c:v>
                </c:pt>
                <c:pt idx="3">
                  <c:v>41</c:v>
                </c:pt>
                <c:pt idx="4">
                  <c:v>40</c:v>
                </c:pt>
                <c:pt idx="5">
                  <c:v>39</c:v>
                </c:pt>
                <c:pt idx="6">
                  <c:v>38</c:v>
                </c:pt>
                <c:pt idx="7">
                  <c:v>37</c:v>
                </c:pt>
                <c:pt idx="8">
                  <c:v>36</c:v>
                </c:pt>
                <c:pt idx="9">
                  <c:v>35</c:v>
                </c:pt>
                <c:pt idx="10">
                  <c:v>34</c:v>
                </c:pt>
                <c:pt idx="11">
                  <c:v>33</c:v>
                </c:pt>
                <c:pt idx="12">
                  <c:v>32</c:v>
                </c:pt>
                <c:pt idx="13">
                  <c:v>31</c:v>
                </c:pt>
                <c:pt idx="14">
                  <c:v>30</c:v>
                </c:pt>
                <c:pt idx="15">
                  <c:v>29</c:v>
                </c:pt>
                <c:pt idx="16">
                  <c:v>28</c:v>
                </c:pt>
                <c:pt idx="17">
                  <c:v>27</c:v>
                </c:pt>
                <c:pt idx="18">
                  <c:v>26</c:v>
                </c:pt>
                <c:pt idx="19">
                  <c:v>25</c:v>
                </c:pt>
                <c:pt idx="20">
                  <c:v>24</c:v>
                </c:pt>
                <c:pt idx="21">
                  <c:v>23</c:v>
                </c:pt>
                <c:pt idx="22">
                  <c:v>22</c:v>
                </c:pt>
                <c:pt idx="23">
                  <c:v>21</c:v>
                </c:pt>
                <c:pt idx="24">
                  <c:v>20</c:v>
                </c:pt>
                <c:pt idx="25">
                  <c:v>19</c:v>
                </c:pt>
                <c:pt idx="26">
                  <c:v>18</c:v>
                </c:pt>
                <c:pt idx="27">
                  <c:v>17</c:v>
                </c:pt>
                <c:pt idx="28">
                  <c:v>16</c:v>
                </c:pt>
                <c:pt idx="29">
                  <c:v>15</c:v>
                </c:pt>
                <c:pt idx="30">
                  <c:v>14</c:v>
                </c:pt>
                <c:pt idx="31">
                  <c:v>13</c:v>
                </c:pt>
                <c:pt idx="32">
                  <c:v>12</c:v>
                </c:pt>
                <c:pt idx="33">
                  <c:v>11</c:v>
                </c:pt>
                <c:pt idx="34">
                  <c:v>10</c:v>
                </c:pt>
                <c:pt idx="35">
                  <c:v>9</c:v>
                </c:pt>
                <c:pt idx="36">
                  <c:v>8</c:v>
                </c:pt>
                <c:pt idx="37">
                  <c:v>7</c:v>
                </c:pt>
                <c:pt idx="38">
                  <c:v>6</c:v>
                </c:pt>
                <c:pt idx="39">
                  <c:v>5</c:v>
                </c:pt>
                <c:pt idx="40">
                  <c:v>4</c:v>
                </c:pt>
                <c:pt idx="41">
                  <c:v>3</c:v>
                </c:pt>
                <c:pt idx="42">
                  <c:v>2</c:v>
                </c:pt>
                <c:pt idx="43">
                  <c:v>1</c:v>
                </c:pt>
              </c:numCache>
            </c:numRef>
          </c:cat>
          <c:val>
            <c:numRef>
              <c:f>select!$D$301:$D$344</c:f>
              <c:numCache>
                <c:formatCode>General</c:formatCode>
                <c:ptCount val="44"/>
                <c:pt idx="0">
                  <c:v>0.86659793814432895</c:v>
                </c:pt>
                <c:pt idx="1">
                  <c:v>0.85654320987654298</c:v>
                </c:pt>
                <c:pt idx="2">
                  <c:v>0.85338501291989599</c:v>
                </c:pt>
                <c:pt idx="3">
                  <c:v>0.85484355444305293</c:v>
                </c:pt>
                <c:pt idx="4">
                  <c:v>0.86918558077436503</c:v>
                </c:pt>
                <c:pt idx="5">
                  <c:v>0.85155963302752202</c:v>
                </c:pt>
                <c:pt idx="6">
                  <c:v>0.83997357992073896</c:v>
                </c:pt>
                <c:pt idx="7">
                  <c:v>0.85814569536423801</c:v>
                </c:pt>
                <c:pt idx="8">
                  <c:v>0.86348271446862901</c:v>
                </c:pt>
                <c:pt idx="9">
                  <c:v>0.86481675392670099</c:v>
                </c:pt>
                <c:pt idx="10">
                  <c:v>0.864768211920529</c:v>
                </c:pt>
                <c:pt idx="11">
                  <c:v>0.86931297709923594</c:v>
                </c:pt>
                <c:pt idx="12">
                  <c:v>0.86067444876783394</c:v>
                </c:pt>
                <c:pt idx="13">
                  <c:v>0.86874345549738197</c:v>
                </c:pt>
                <c:pt idx="14">
                  <c:v>0.86069705093833693</c:v>
                </c:pt>
                <c:pt idx="15">
                  <c:v>0.86197146562905302</c:v>
                </c:pt>
                <c:pt idx="16">
                  <c:v>0.86378033205619398</c:v>
                </c:pt>
                <c:pt idx="17">
                  <c:v>0.850257037943696</c:v>
                </c:pt>
                <c:pt idx="18">
                  <c:v>0.86560411311053898</c:v>
                </c:pt>
                <c:pt idx="19">
                  <c:v>0.86717948717948701</c:v>
                </c:pt>
                <c:pt idx="20">
                  <c:v>0.86480392156862695</c:v>
                </c:pt>
                <c:pt idx="21">
                  <c:v>0.86975356679636795</c:v>
                </c:pt>
                <c:pt idx="22">
                  <c:v>0.875561357702349</c:v>
                </c:pt>
                <c:pt idx="23">
                  <c:v>0.86050314465408795</c:v>
                </c:pt>
                <c:pt idx="24">
                  <c:v>0.85551867219916999</c:v>
                </c:pt>
                <c:pt idx="25">
                  <c:v>0.85894736842105202</c:v>
                </c:pt>
                <c:pt idx="26">
                  <c:v>0.85109374999999998</c:v>
                </c:pt>
                <c:pt idx="27">
                  <c:v>0.86482384823848202</c:v>
                </c:pt>
                <c:pt idx="28">
                  <c:v>0.868283378746594</c:v>
                </c:pt>
                <c:pt idx="29">
                  <c:v>0.85046632124352295</c:v>
                </c:pt>
                <c:pt idx="30">
                  <c:v>0.84465177398160296</c:v>
                </c:pt>
                <c:pt idx="31">
                  <c:v>0.85933247753530095</c:v>
                </c:pt>
                <c:pt idx="32">
                  <c:v>0.85682119205298002</c:v>
                </c:pt>
                <c:pt idx="33">
                  <c:v>0.86711819389110201</c:v>
                </c:pt>
                <c:pt idx="34">
                  <c:v>0.86422391857506298</c:v>
                </c:pt>
                <c:pt idx="35">
                  <c:v>0.82363177805800003</c:v>
                </c:pt>
                <c:pt idx="36">
                  <c:v>0.81928571428571395</c:v>
                </c:pt>
                <c:pt idx="37">
                  <c:v>0.79863979848866495</c:v>
                </c:pt>
                <c:pt idx="38">
                  <c:v>0.77625</c:v>
                </c:pt>
                <c:pt idx="39">
                  <c:v>0.77374999999999994</c:v>
                </c:pt>
                <c:pt idx="40">
                  <c:v>0.73289575289575293</c:v>
                </c:pt>
                <c:pt idx="41">
                  <c:v>0.71490813648293894</c:v>
                </c:pt>
                <c:pt idx="42">
                  <c:v>0.59602209944751294</c:v>
                </c:pt>
                <c:pt idx="43">
                  <c:v>0.40984693877550998</c:v>
                </c:pt>
              </c:numCache>
            </c:numRef>
          </c:val>
          <c:smooth val="0"/>
          <c:extLst>
            <c:ext xmlns:c16="http://schemas.microsoft.com/office/drawing/2014/chart" uri="{C3380CC4-5D6E-409C-BE32-E72D297353CC}">
              <c16:uniqueId val="{00000000-F076-4ABF-8030-EEE3B6E3FA5F}"/>
            </c:ext>
          </c:extLst>
        </c:ser>
        <c:ser>
          <c:idx val="1"/>
          <c:order val="1"/>
          <c:tx>
            <c:strRef>
              <c:f>select!$E$300</c:f>
              <c:strCache>
                <c:ptCount val="1"/>
                <c:pt idx="0">
                  <c:v>kappa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select!$A$254:$A$297</c:f>
              <c:numCache>
                <c:formatCode>General</c:formatCode>
                <c:ptCount val="44"/>
                <c:pt idx="0">
                  <c:v>44</c:v>
                </c:pt>
                <c:pt idx="1">
                  <c:v>43</c:v>
                </c:pt>
                <c:pt idx="2">
                  <c:v>42</c:v>
                </c:pt>
                <c:pt idx="3">
                  <c:v>41</c:v>
                </c:pt>
                <c:pt idx="4">
                  <c:v>40</c:v>
                </c:pt>
                <c:pt idx="5">
                  <c:v>39</c:v>
                </c:pt>
                <c:pt idx="6">
                  <c:v>38</c:v>
                </c:pt>
                <c:pt idx="7">
                  <c:v>37</c:v>
                </c:pt>
                <c:pt idx="8">
                  <c:v>36</c:v>
                </c:pt>
                <c:pt idx="9">
                  <c:v>35</c:v>
                </c:pt>
                <c:pt idx="10">
                  <c:v>34</c:v>
                </c:pt>
                <c:pt idx="11">
                  <c:v>33</c:v>
                </c:pt>
                <c:pt idx="12">
                  <c:v>32</c:v>
                </c:pt>
                <c:pt idx="13">
                  <c:v>31</c:v>
                </c:pt>
                <c:pt idx="14">
                  <c:v>30</c:v>
                </c:pt>
                <c:pt idx="15">
                  <c:v>29</c:v>
                </c:pt>
                <c:pt idx="16">
                  <c:v>28</c:v>
                </c:pt>
                <c:pt idx="17">
                  <c:v>27</c:v>
                </c:pt>
                <c:pt idx="18">
                  <c:v>26</c:v>
                </c:pt>
                <c:pt idx="19">
                  <c:v>25</c:v>
                </c:pt>
                <c:pt idx="20">
                  <c:v>24</c:v>
                </c:pt>
                <c:pt idx="21">
                  <c:v>23</c:v>
                </c:pt>
                <c:pt idx="22">
                  <c:v>22</c:v>
                </c:pt>
                <c:pt idx="23">
                  <c:v>21</c:v>
                </c:pt>
                <c:pt idx="24">
                  <c:v>20</c:v>
                </c:pt>
                <c:pt idx="25">
                  <c:v>19</c:v>
                </c:pt>
                <c:pt idx="26">
                  <c:v>18</c:v>
                </c:pt>
                <c:pt idx="27">
                  <c:v>17</c:v>
                </c:pt>
                <c:pt idx="28">
                  <c:v>16</c:v>
                </c:pt>
                <c:pt idx="29">
                  <c:v>15</c:v>
                </c:pt>
                <c:pt idx="30">
                  <c:v>14</c:v>
                </c:pt>
                <c:pt idx="31">
                  <c:v>13</c:v>
                </c:pt>
                <c:pt idx="32">
                  <c:v>12</c:v>
                </c:pt>
                <c:pt idx="33">
                  <c:v>11</c:v>
                </c:pt>
                <c:pt idx="34">
                  <c:v>10</c:v>
                </c:pt>
                <c:pt idx="35">
                  <c:v>9</c:v>
                </c:pt>
                <c:pt idx="36">
                  <c:v>8</c:v>
                </c:pt>
                <c:pt idx="37">
                  <c:v>7</c:v>
                </c:pt>
                <c:pt idx="38">
                  <c:v>6</c:v>
                </c:pt>
                <c:pt idx="39">
                  <c:v>5</c:v>
                </c:pt>
                <c:pt idx="40">
                  <c:v>4</c:v>
                </c:pt>
                <c:pt idx="41">
                  <c:v>3</c:v>
                </c:pt>
                <c:pt idx="42">
                  <c:v>2</c:v>
                </c:pt>
                <c:pt idx="43">
                  <c:v>1</c:v>
                </c:pt>
              </c:numCache>
            </c:numRef>
          </c:cat>
          <c:val>
            <c:numRef>
              <c:f>select!$E$301:$E$344</c:f>
              <c:numCache>
                <c:formatCode>General</c:formatCode>
                <c:ptCount val="44"/>
                <c:pt idx="0">
                  <c:v>0.84225981999862798</c:v>
                </c:pt>
                <c:pt idx="1">
                  <c:v>0.83074830581924597</c:v>
                </c:pt>
                <c:pt idx="2">
                  <c:v>0.82528367311555995</c:v>
                </c:pt>
                <c:pt idx="3">
                  <c:v>0.82680074317937302</c:v>
                </c:pt>
                <c:pt idx="4">
                  <c:v>0.84246756206071893</c:v>
                </c:pt>
                <c:pt idx="5">
                  <c:v>0.82343802345058603</c:v>
                </c:pt>
                <c:pt idx="6">
                  <c:v>0.809541447332084</c:v>
                </c:pt>
                <c:pt idx="7">
                  <c:v>0.848484718451055</c:v>
                </c:pt>
                <c:pt idx="8">
                  <c:v>0.83765929237215098</c:v>
                </c:pt>
                <c:pt idx="9">
                  <c:v>0.83986268076822002</c:v>
                </c:pt>
                <c:pt idx="10">
                  <c:v>0.83921756817290394</c:v>
                </c:pt>
                <c:pt idx="11">
                  <c:v>0.84360236405016098</c:v>
                </c:pt>
                <c:pt idx="12">
                  <c:v>0.85441223527389298</c:v>
                </c:pt>
                <c:pt idx="13">
                  <c:v>0.84361583938003293</c:v>
                </c:pt>
                <c:pt idx="14">
                  <c:v>0.83540778037418795</c:v>
                </c:pt>
                <c:pt idx="15">
                  <c:v>0.83737604943792798</c:v>
                </c:pt>
                <c:pt idx="16">
                  <c:v>0.84572401195963498</c:v>
                </c:pt>
                <c:pt idx="17">
                  <c:v>0.84389303742350297</c:v>
                </c:pt>
                <c:pt idx="18">
                  <c:v>0.84015474630048903</c:v>
                </c:pt>
                <c:pt idx="19">
                  <c:v>0.84154339577731496</c:v>
                </c:pt>
                <c:pt idx="20">
                  <c:v>0.84154412667239398</c:v>
                </c:pt>
                <c:pt idx="21">
                  <c:v>0.84521782945895796</c:v>
                </c:pt>
                <c:pt idx="22">
                  <c:v>0.85275377606491798</c:v>
                </c:pt>
                <c:pt idx="23">
                  <c:v>0.83381843097481401</c:v>
                </c:pt>
                <c:pt idx="24">
                  <c:v>0.82113049492305501</c:v>
                </c:pt>
                <c:pt idx="25">
                  <c:v>0.84179722784612898</c:v>
                </c:pt>
                <c:pt idx="26">
                  <c:v>0.82309355324009503</c:v>
                </c:pt>
                <c:pt idx="27">
                  <c:v>0.84013783324006197</c:v>
                </c:pt>
                <c:pt idx="28">
                  <c:v>0.84303383647712793</c:v>
                </c:pt>
                <c:pt idx="29">
                  <c:v>0.82248080489860198</c:v>
                </c:pt>
                <c:pt idx="30">
                  <c:v>0.81392763691758696</c:v>
                </c:pt>
                <c:pt idx="31">
                  <c:v>0.83308492367943698</c:v>
                </c:pt>
                <c:pt idx="32">
                  <c:v>0.82767262250839502</c:v>
                </c:pt>
                <c:pt idx="33">
                  <c:v>0.84772708162724397</c:v>
                </c:pt>
                <c:pt idx="34">
                  <c:v>0.84020412550865198</c:v>
                </c:pt>
                <c:pt idx="35">
                  <c:v>0.78629524758222002</c:v>
                </c:pt>
                <c:pt idx="36">
                  <c:v>0.78951354654033801</c:v>
                </c:pt>
                <c:pt idx="37">
                  <c:v>0.76107456056370393</c:v>
                </c:pt>
                <c:pt idx="38">
                  <c:v>0.73514220154200294</c:v>
                </c:pt>
                <c:pt idx="39">
                  <c:v>0.73008992976012399</c:v>
                </c:pt>
                <c:pt idx="40">
                  <c:v>0.67986903068625093</c:v>
                </c:pt>
                <c:pt idx="41">
                  <c:v>0.65465081673374104</c:v>
                </c:pt>
                <c:pt idx="42">
                  <c:v>0.512001767154184</c:v>
                </c:pt>
                <c:pt idx="43">
                  <c:v>0.278983425149125</c:v>
                </c:pt>
              </c:numCache>
            </c:numRef>
          </c:val>
          <c:smooth val="0"/>
          <c:extLst>
            <c:ext xmlns:c16="http://schemas.microsoft.com/office/drawing/2014/chart" uri="{C3380CC4-5D6E-409C-BE32-E72D297353CC}">
              <c16:uniqueId val="{00000001-F076-4ABF-8030-EEE3B6E3FA5F}"/>
            </c:ext>
          </c:extLst>
        </c:ser>
        <c:dLbls>
          <c:showLegendKey val="0"/>
          <c:showVal val="0"/>
          <c:showCatName val="0"/>
          <c:showSerName val="0"/>
          <c:showPercent val="0"/>
          <c:showBubbleSize val="0"/>
        </c:dLbls>
        <c:marker val="1"/>
        <c:smooth val="0"/>
        <c:axId val="1488085071"/>
        <c:axId val="1488099215"/>
      </c:lineChart>
      <c:catAx>
        <c:axId val="1488085071"/>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000"/>
                  <a:t>Number of  bands</a:t>
                </a:r>
                <a:endParaRPr lang="zh-CN" sz="1000"/>
              </a:p>
            </c:rich>
          </c:tx>
          <c:layout>
            <c:manualLayout>
              <c:xMode val="edge"/>
              <c:yMode val="edge"/>
              <c:x val="0.42285590966196629"/>
              <c:y val="0.87566557001969358"/>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8099215"/>
        <c:crosses val="autoZero"/>
        <c:auto val="1"/>
        <c:lblAlgn val="ctr"/>
        <c:lblOffset val="100"/>
        <c:noMultiLvlLbl val="0"/>
      </c:catAx>
      <c:valAx>
        <c:axId val="14880992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altLang="zh-CN" sz="900" b="1" i="0" u="none" strike="noStrike" baseline="0" dirty="0">
                    <a:effectLst/>
                  </a:rPr>
                  <a:t>Accuracy</a:t>
                </a:r>
                <a:endParaRPr lang="zh-CN" dirty="0"/>
              </a:p>
            </c:rich>
          </c:tx>
          <c:layout>
            <c:manualLayout>
              <c:xMode val="edge"/>
              <c:yMode val="edge"/>
              <c:x val="6.0835837162308559E-3"/>
              <c:y val="0.31346150154899788"/>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low"/>
        <c:spPr>
          <a:noFill/>
          <a:ln>
            <a:noFill/>
          </a:ln>
          <a:effectLst/>
        </c:spPr>
        <c:txPr>
          <a:bodyPr rot="0" spcFirstLastPara="1" vertOverflow="ellipsis"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8085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1"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524596334398684"/>
          <c:y val="3.5928981494388446E-2"/>
          <c:w val="0.80751656337720867"/>
          <c:h val="0.72351170360323802"/>
        </c:manualLayout>
      </c:layout>
      <c:lineChart>
        <c:grouping val="standard"/>
        <c:varyColors val="0"/>
        <c:ser>
          <c:idx val="0"/>
          <c:order val="0"/>
          <c:tx>
            <c:strRef>
              <c:f>select!$D$74</c:f>
              <c:strCache>
                <c:ptCount val="1"/>
                <c:pt idx="0">
                  <c:v>overall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select!$C$75:$C$100</c:f>
              <c:numCache>
                <c:formatCode>0.00_ </c:formatCode>
                <c:ptCount val="26"/>
                <c:pt idx="0">
                  <c:v>26</c:v>
                </c:pt>
                <c:pt idx="1">
                  <c:v>25</c:v>
                </c:pt>
                <c:pt idx="2">
                  <c:v>24</c:v>
                </c:pt>
                <c:pt idx="3">
                  <c:v>23</c:v>
                </c:pt>
                <c:pt idx="4">
                  <c:v>22</c:v>
                </c:pt>
                <c:pt idx="5">
                  <c:v>21</c:v>
                </c:pt>
                <c:pt idx="6">
                  <c:v>20</c:v>
                </c:pt>
                <c:pt idx="7">
                  <c:v>19</c:v>
                </c:pt>
                <c:pt idx="8">
                  <c:v>18</c:v>
                </c:pt>
                <c:pt idx="9">
                  <c:v>17</c:v>
                </c:pt>
                <c:pt idx="10">
                  <c:v>16</c:v>
                </c:pt>
                <c:pt idx="11">
                  <c:v>15</c:v>
                </c:pt>
                <c:pt idx="12">
                  <c:v>14</c:v>
                </c:pt>
                <c:pt idx="13">
                  <c:v>13</c:v>
                </c:pt>
                <c:pt idx="14">
                  <c:v>12</c:v>
                </c:pt>
                <c:pt idx="15">
                  <c:v>11</c:v>
                </c:pt>
                <c:pt idx="16">
                  <c:v>10</c:v>
                </c:pt>
                <c:pt idx="17">
                  <c:v>9</c:v>
                </c:pt>
                <c:pt idx="18">
                  <c:v>8</c:v>
                </c:pt>
                <c:pt idx="19">
                  <c:v>7</c:v>
                </c:pt>
                <c:pt idx="20">
                  <c:v>6</c:v>
                </c:pt>
                <c:pt idx="21">
                  <c:v>5</c:v>
                </c:pt>
                <c:pt idx="22">
                  <c:v>4</c:v>
                </c:pt>
                <c:pt idx="23">
                  <c:v>3</c:v>
                </c:pt>
                <c:pt idx="24">
                  <c:v>2</c:v>
                </c:pt>
                <c:pt idx="25">
                  <c:v>1</c:v>
                </c:pt>
              </c:numCache>
            </c:numRef>
          </c:cat>
          <c:val>
            <c:numRef>
              <c:f>select!$D$75:$D$100</c:f>
              <c:numCache>
                <c:formatCode>0.00_ </c:formatCode>
                <c:ptCount val="26"/>
                <c:pt idx="0">
                  <c:v>0.82519999999999993</c:v>
                </c:pt>
                <c:pt idx="1">
                  <c:v>0.82289999999999996</c:v>
                </c:pt>
                <c:pt idx="2">
                  <c:v>0.8115</c:v>
                </c:pt>
                <c:pt idx="3">
                  <c:v>0.81309999999999993</c:v>
                </c:pt>
                <c:pt idx="4">
                  <c:v>0.81259999999999999</c:v>
                </c:pt>
                <c:pt idx="5">
                  <c:v>0.82889999999999997</c:v>
                </c:pt>
                <c:pt idx="6">
                  <c:v>0.81719999999999993</c:v>
                </c:pt>
                <c:pt idx="7">
                  <c:v>0.81489999999999996</c:v>
                </c:pt>
                <c:pt idx="8">
                  <c:v>0.81589999999999996</c:v>
                </c:pt>
                <c:pt idx="9">
                  <c:v>0.80509999999999993</c:v>
                </c:pt>
                <c:pt idx="10">
                  <c:v>0.80789999999999995</c:v>
                </c:pt>
                <c:pt idx="11">
                  <c:v>0.82336856010567994</c:v>
                </c:pt>
                <c:pt idx="12">
                  <c:v>0.82213032581453593</c:v>
                </c:pt>
                <c:pt idx="13">
                  <c:v>0.81250960307298292</c:v>
                </c:pt>
                <c:pt idx="14">
                  <c:v>0.82584415584415494</c:v>
                </c:pt>
                <c:pt idx="15">
                  <c:v>0.82862516212710702</c:v>
                </c:pt>
                <c:pt idx="16">
                  <c:v>0.78555834378920897</c:v>
                </c:pt>
                <c:pt idx="17">
                  <c:v>0.7883</c:v>
                </c:pt>
                <c:pt idx="18">
                  <c:v>0.77979999999999994</c:v>
                </c:pt>
                <c:pt idx="19">
                  <c:v>0.76919999999999999</c:v>
                </c:pt>
                <c:pt idx="20">
                  <c:v>0.77069999999999994</c:v>
                </c:pt>
                <c:pt idx="21">
                  <c:v>0.7319</c:v>
                </c:pt>
                <c:pt idx="22">
                  <c:v>0.70909999999999995</c:v>
                </c:pt>
                <c:pt idx="23">
                  <c:v>0.70729999999999993</c:v>
                </c:pt>
                <c:pt idx="24">
                  <c:v>0.44469999999999998</c:v>
                </c:pt>
                <c:pt idx="25">
                  <c:v>0.21</c:v>
                </c:pt>
              </c:numCache>
            </c:numRef>
          </c:val>
          <c:smooth val="0"/>
          <c:extLst>
            <c:ext xmlns:c16="http://schemas.microsoft.com/office/drawing/2014/chart" uri="{C3380CC4-5D6E-409C-BE32-E72D297353CC}">
              <c16:uniqueId val="{00000000-A336-43DE-B5EE-87BFEC9F6628}"/>
            </c:ext>
          </c:extLst>
        </c:ser>
        <c:ser>
          <c:idx val="1"/>
          <c:order val="1"/>
          <c:tx>
            <c:strRef>
              <c:f>select!$E$74</c:f>
              <c:strCache>
                <c:ptCount val="1"/>
                <c:pt idx="0">
                  <c:v>kappa accuracy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select!$C$75:$C$100</c:f>
              <c:numCache>
                <c:formatCode>0.00_ </c:formatCode>
                <c:ptCount val="26"/>
                <c:pt idx="0">
                  <c:v>26</c:v>
                </c:pt>
                <c:pt idx="1">
                  <c:v>25</c:v>
                </c:pt>
                <c:pt idx="2">
                  <c:v>24</c:v>
                </c:pt>
                <c:pt idx="3">
                  <c:v>23</c:v>
                </c:pt>
                <c:pt idx="4">
                  <c:v>22</c:v>
                </c:pt>
                <c:pt idx="5">
                  <c:v>21</c:v>
                </c:pt>
                <c:pt idx="6">
                  <c:v>20</c:v>
                </c:pt>
                <c:pt idx="7">
                  <c:v>19</c:v>
                </c:pt>
                <c:pt idx="8">
                  <c:v>18</c:v>
                </c:pt>
                <c:pt idx="9">
                  <c:v>17</c:v>
                </c:pt>
                <c:pt idx="10">
                  <c:v>16</c:v>
                </c:pt>
                <c:pt idx="11">
                  <c:v>15</c:v>
                </c:pt>
                <c:pt idx="12">
                  <c:v>14</c:v>
                </c:pt>
                <c:pt idx="13">
                  <c:v>13</c:v>
                </c:pt>
                <c:pt idx="14">
                  <c:v>12</c:v>
                </c:pt>
                <c:pt idx="15">
                  <c:v>11</c:v>
                </c:pt>
                <c:pt idx="16">
                  <c:v>10</c:v>
                </c:pt>
                <c:pt idx="17">
                  <c:v>9</c:v>
                </c:pt>
                <c:pt idx="18">
                  <c:v>8</c:v>
                </c:pt>
                <c:pt idx="19">
                  <c:v>7</c:v>
                </c:pt>
                <c:pt idx="20">
                  <c:v>6</c:v>
                </c:pt>
                <c:pt idx="21">
                  <c:v>5</c:v>
                </c:pt>
                <c:pt idx="22">
                  <c:v>4</c:v>
                </c:pt>
                <c:pt idx="23">
                  <c:v>3</c:v>
                </c:pt>
                <c:pt idx="24">
                  <c:v>2</c:v>
                </c:pt>
                <c:pt idx="25">
                  <c:v>1</c:v>
                </c:pt>
              </c:numCache>
            </c:numRef>
          </c:cat>
          <c:val>
            <c:numRef>
              <c:f>select!$E$75:$E$100</c:f>
              <c:numCache>
                <c:formatCode>0.00_ </c:formatCode>
                <c:ptCount val="26"/>
                <c:pt idx="0">
                  <c:v>0.77379999999999993</c:v>
                </c:pt>
                <c:pt idx="1">
                  <c:v>0.79120000000000001</c:v>
                </c:pt>
                <c:pt idx="2">
                  <c:v>0.80309999999999993</c:v>
                </c:pt>
                <c:pt idx="3">
                  <c:v>0.77859999999999996</c:v>
                </c:pt>
                <c:pt idx="4">
                  <c:v>0.77710000000000001</c:v>
                </c:pt>
                <c:pt idx="5">
                  <c:v>0.79749999999999999</c:v>
                </c:pt>
                <c:pt idx="6">
                  <c:v>0.7833</c:v>
                </c:pt>
                <c:pt idx="7">
                  <c:v>0.77979999999999994</c:v>
                </c:pt>
                <c:pt idx="8">
                  <c:v>0.75869999999999993</c:v>
                </c:pt>
                <c:pt idx="9">
                  <c:v>0.77229999999999999</c:v>
                </c:pt>
                <c:pt idx="10">
                  <c:v>0.77229999999999999</c:v>
                </c:pt>
                <c:pt idx="11">
                  <c:v>0.76819999999999999</c:v>
                </c:pt>
                <c:pt idx="12">
                  <c:v>0.77865597939628894</c:v>
                </c:pt>
                <c:pt idx="13">
                  <c:v>0.76687519072322197</c:v>
                </c:pt>
                <c:pt idx="14">
                  <c:v>0.79283990921244896</c:v>
                </c:pt>
                <c:pt idx="15">
                  <c:v>0.76900000000000002</c:v>
                </c:pt>
                <c:pt idx="16">
                  <c:v>0.75569999999999993</c:v>
                </c:pt>
                <c:pt idx="17">
                  <c:v>0.75480000000000003</c:v>
                </c:pt>
                <c:pt idx="18">
                  <c:v>0.73839999999999995</c:v>
                </c:pt>
                <c:pt idx="19">
                  <c:v>0.72749999999999992</c:v>
                </c:pt>
                <c:pt idx="20">
                  <c:v>0.72770000000000001</c:v>
                </c:pt>
                <c:pt idx="21">
                  <c:v>0.68359999999999999</c:v>
                </c:pt>
                <c:pt idx="22">
                  <c:v>0.65529999999999999</c:v>
                </c:pt>
                <c:pt idx="23">
                  <c:v>0.65079999999999993</c:v>
                </c:pt>
                <c:pt idx="24">
                  <c:v>0.3226</c:v>
                </c:pt>
                <c:pt idx="25">
                  <c:v>0.14000000000000001</c:v>
                </c:pt>
              </c:numCache>
            </c:numRef>
          </c:val>
          <c:smooth val="0"/>
          <c:extLst>
            <c:ext xmlns:c16="http://schemas.microsoft.com/office/drawing/2014/chart" uri="{C3380CC4-5D6E-409C-BE32-E72D297353CC}">
              <c16:uniqueId val="{00000001-A336-43DE-B5EE-87BFEC9F6628}"/>
            </c:ext>
          </c:extLst>
        </c:ser>
        <c:dLbls>
          <c:showLegendKey val="0"/>
          <c:showVal val="0"/>
          <c:showCatName val="0"/>
          <c:showSerName val="0"/>
          <c:showPercent val="0"/>
          <c:showBubbleSize val="0"/>
        </c:dLbls>
        <c:marker val="1"/>
        <c:smooth val="0"/>
        <c:axId val="1489027087"/>
        <c:axId val="1489034991"/>
      </c:lineChart>
      <c:catAx>
        <c:axId val="1489027087"/>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000"/>
                  <a:t>Number of bands</a:t>
                </a:r>
                <a:endParaRPr lang="zh-CN" sz="1000"/>
              </a:p>
            </c:rich>
          </c:tx>
          <c:layout>
            <c:manualLayout>
              <c:xMode val="edge"/>
              <c:yMode val="edge"/>
              <c:x val="0.42962709565933438"/>
              <c:y val="0.86851178236991688"/>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0_ "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9034991"/>
        <c:crosses val="autoZero"/>
        <c:auto val="1"/>
        <c:lblAlgn val="ctr"/>
        <c:lblOffset val="100"/>
        <c:tickLblSkip val="2"/>
        <c:noMultiLvlLbl val="0"/>
      </c:catAx>
      <c:valAx>
        <c:axId val="1489034991"/>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altLang="zh-CN" sz="900" b="1" i="0" u="none" strike="noStrike" baseline="0" dirty="0">
                    <a:effectLst/>
                  </a:rPr>
                  <a:t>Accuracy</a:t>
                </a:r>
                <a:endParaRPr lang="zh-CN" altLang="zh-CN" sz="900" b="1" i="0" u="none" strike="noStrike" kern="1200" baseline="0" dirty="0">
                  <a:solidFill>
                    <a:srgbClr val="F2F2F2">
                      <a:lumMod val="10000"/>
                    </a:srgbClr>
                  </a:solidFill>
                  <a:latin typeface="Times New Roman" panose="02020603050405020304" pitchFamily="18" charset="0"/>
                  <a:ea typeface="宋体" panose="02010600030101010101" pitchFamily="2" charset="-122"/>
                </a:endParaRPr>
              </a:p>
            </c:rich>
          </c:tx>
          <c:layout>
            <c:manualLayout>
              <c:xMode val="edge"/>
              <c:yMode val="edge"/>
              <c:x val="2.3069638131889478E-2"/>
              <c:y val="0.29473065921708924"/>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9027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1"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652081243081981"/>
          <c:y val="4.9692847788720643E-2"/>
          <c:w val="0.86611673484101859"/>
          <c:h val="0.71517959804789843"/>
        </c:manualLayout>
      </c:layout>
      <c:lineChart>
        <c:grouping val="standard"/>
        <c:varyColors val="0"/>
        <c:ser>
          <c:idx val="0"/>
          <c:order val="0"/>
          <c:tx>
            <c:strRef>
              <c:f>select!$B$103</c:f>
              <c:strCache>
                <c:ptCount val="1"/>
                <c:pt idx="0">
                  <c:v>overall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select!$A$104:$A$131</c:f>
              <c:numCache>
                <c:formatCode>General</c:formatCode>
                <c:ptCount val="28"/>
                <c:pt idx="0">
                  <c:v>28</c:v>
                </c:pt>
                <c:pt idx="1">
                  <c:v>27</c:v>
                </c:pt>
                <c:pt idx="2">
                  <c:v>26</c:v>
                </c:pt>
                <c:pt idx="3">
                  <c:v>25</c:v>
                </c:pt>
                <c:pt idx="4">
                  <c:v>24</c:v>
                </c:pt>
                <c:pt idx="5">
                  <c:v>23</c:v>
                </c:pt>
                <c:pt idx="6">
                  <c:v>22</c:v>
                </c:pt>
                <c:pt idx="7">
                  <c:v>21</c:v>
                </c:pt>
                <c:pt idx="8">
                  <c:v>20</c:v>
                </c:pt>
                <c:pt idx="9">
                  <c:v>19</c:v>
                </c:pt>
                <c:pt idx="10">
                  <c:v>18</c:v>
                </c:pt>
                <c:pt idx="11">
                  <c:v>17</c:v>
                </c:pt>
                <c:pt idx="12">
                  <c:v>16</c:v>
                </c:pt>
                <c:pt idx="13">
                  <c:v>15</c:v>
                </c:pt>
                <c:pt idx="14">
                  <c:v>14</c:v>
                </c:pt>
                <c:pt idx="15">
                  <c:v>13</c:v>
                </c:pt>
                <c:pt idx="16">
                  <c:v>12</c:v>
                </c:pt>
                <c:pt idx="17">
                  <c:v>11</c:v>
                </c:pt>
                <c:pt idx="18">
                  <c:v>10</c:v>
                </c:pt>
                <c:pt idx="19">
                  <c:v>9</c:v>
                </c:pt>
                <c:pt idx="20">
                  <c:v>8</c:v>
                </c:pt>
                <c:pt idx="21">
                  <c:v>7</c:v>
                </c:pt>
                <c:pt idx="22">
                  <c:v>6</c:v>
                </c:pt>
                <c:pt idx="23">
                  <c:v>5</c:v>
                </c:pt>
                <c:pt idx="24">
                  <c:v>4</c:v>
                </c:pt>
                <c:pt idx="25">
                  <c:v>3</c:v>
                </c:pt>
                <c:pt idx="26">
                  <c:v>2</c:v>
                </c:pt>
                <c:pt idx="27">
                  <c:v>1</c:v>
                </c:pt>
              </c:numCache>
            </c:numRef>
          </c:cat>
          <c:val>
            <c:numRef>
              <c:f>select!$B$104:$B$131</c:f>
              <c:numCache>
                <c:formatCode>General</c:formatCode>
                <c:ptCount val="28"/>
                <c:pt idx="0">
                  <c:v>0.81635388739946302</c:v>
                </c:pt>
                <c:pt idx="1">
                  <c:v>0.80534351145038097</c:v>
                </c:pt>
                <c:pt idx="2">
                  <c:v>0.81571815718157104</c:v>
                </c:pt>
                <c:pt idx="3">
                  <c:v>0.78694581280788101</c:v>
                </c:pt>
                <c:pt idx="4">
                  <c:v>0.77134986225895297</c:v>
                </c:pt>
                <c:pt idx="5">
                  <c:v>0.77326343381389195</c:v>
                </c:pt>
                <c:pt idx="6">
                  <c:v>0.80264900662251604</c:v>
                </c:pt>
                <c:pt idx="7">
                  <c:v>0.78</c:v>
                </c:pt>
                <c:pt idx="8">
                  <c:v>0.78772378516623998</c:v>
                </c:pt>
                <c:pt idx="9">
                  <c:v>0.77423469387755095</c:v>
                </c:pt>
                <c:pt idx="10">
                  <c:v>0.77721518987341698</c:v>
                </c:pt>
                <c:pt idx="11">
                  <c:v>0.80074719800747196</c:v>
                </c:pt>
                <c:pt idx="12">
                  <c:v>0.76408912188728695</c:v>
                </c:pt>
                <c:pt idx="13">
                  <c:v>0.80591259640102797</c:v>
                </c:pt>
                <c:pt idx="14">
                  <c:v>0.76298268974700401</c:v>
                </c:pt>
                <c:pt idx="15">
                  <c:v>0.784876140808344</c:v>
                </c:pt>
                <c:pt idx="16">
                  <c:v>0.77255400254129603</c:v>
                </c:pt>
                <c:pt idx="17">
                  <c:v>0.76548089591567803</c:v>
                </c:pt>
                <c:pt idx="18">
                  <c:v>0.77931904161412302</c:v>
                </c:pt>
                <c:pt idx="19">
                  <c:v>0.78471337579617795</c:v>
                </c:pt>
                <c:pt idx="20">
                  <c:v>0.75530586766541796</c:v>
                </c:pt>
                <c:pt idx="21">
                  <c:v>0.75906735751295296</c:v>
                </c:pt>
                <c:pt idx="22">
                  <c:v>0.74031007751937905</c:v>
                </c:pt>
                <c:pt idx="23">
                  <c:v>0.71724137931034404</c:v>
                </c:pt>
                <c:pt idx="24">
                  <c:v>0.71815718157181496</c:v>
                </c:pt>
                <c:pt idx="25">
                  <c:v>0.56258234519104</c:v>
                </c:pt>
                <c:pt idx="26">
                  <c:v>0.52956636005256197</c:v>
                </c:pt>
                <c:pt idx="27">
                  <c:v>0.38108108108108102</c:v>
                </c:pt>
              </c:numCache>
            </c:numRef>
          </c:val>
          <c:smooth val="0"/>
          <c:extLst>
            <c:ext xmlns:c16="http://schemas.microsoft.com/office/drawing/2014/chart" uri="{C3380CC4-5D6E-409C-BE32-E72D297353CC}">
              <c16:uniqueId val="{00000000-F994-42FF-B819-026291F62E85}"/>
            </c:ext>
          </c:extLst>
        </c:ser>
        <c:ser>
          <c:idx val="1"/>
          <c:order val="1"/>
          <c:tx>
            <c:strRef>
              <c:f>select!$C$103</c:f>
              <c:strCache>
                <c:ptCount val="1"/>
                <c:pt idx="0">
                  <c:v>kappa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select!$A$104:$A$131</c:f>
              <c:numCache>
                <c:formatCode>General</c:formatCode>
                <c:ptCount val="28"/>
                <c:pt idx="0">
                  <c:v>28</c:v>
                </c:pt>
                <c:pt idx="1">
                  <c:v>27</c:v>
                </c:pt>
                <c:pt idx="2">
                  <c:v>26</c:v>
                </c:pt>
                <c:pt idx="3">
                  <c:v>25</c:v>
                </c:pt>
                <c:pt idx="4">
                  <c:v>24</c:v>
                </c:pt>
                <c:pt idx="5">
                  <c:v>23</c:v>
                </c:pt>
                <c:pt idx="6">
                  <c:v>22</c:v>
                </c:pt>
                <c:pt idx="7">
                  <c:v>21</c:v>
                </c:pt>
                <c:pt idx="8">
                  <c:v>20</c:v>
                </c:pt>
                <c:pt idx="9">
                  <c:v>19</c:v>
                </c:pt>
                <c:pt idx="10">
                  <c:v>18</c:v>
                </c:pt>
                <c:pt idx="11">
                  <c:v>17</c:v>
                </c:pt>
                <c:pt idx="12">
                  <c:v>16</c:v>
                </c:pt>
                <c:pt idx="13">
                  <c:v>15</c:v>
                </c:pt>
                <c:pt idx="14">
                  <c:v>14</c:v>
                </c:pt>
                <c:pt idx="15">
                  <c:v>13</c:v>
                </c:pt>
                <c:pt idx="16">
                  <c:v>12</c:v>
                </c:pt>
                <c:pt idx="17">
                  <c:v>11</c:v>
                </c:pt>
                <c:pt idx="18">
                  <c:v>10</c:v>
                </c:pt>
                <c:pt idx="19">
                  <c:v>9</c:v>
                </c:pt>
                <c:pt idx="20">
                  <c:v>8</c:v>
                </c:pt>
                <c:pt idx="21">
                  <c:v>7</c:v>
                </c:pt>
                <c:pt idx="22">
                  <c:v>6</c:v>
                </c:pt>
                <c:pt idx="23">
                  <c:v>5</c:v>
                </c:pt>
                <c:pt idx="24">
                  <c:v>4</c:v>
                </c:pt>
                <c:pt idx="25">
                  <c:v>3</c:v>
                </c:pt>
                <c:pt idx="26">
                  <c:v>2</c:v>
                </c:pt>
                <c:pt idx="27">
                  <c:v>1</c:v>
                </c:pt>
              </c:numCache>
            </c:numRef>
          </c:cat>
          <c:val>
            <c:numRef>
              <c:f>select!$C$104:$C$131</c:f>
              <c:numCache>
                <c:formatCode>General</c:formatCode>
                <c:ptCount val="28"/>
                <c:pt idx="0">
                  <c:v>0.75405814961349504</c:v>
                </c:pt>
                <c:pt idx="1">
                  <c:v>0.76330892772791603</c:v>
                </c:pt>
                <c:pt idx="2">
                  <c:v>0.74036239126700298</c:v>
                </c:pt>
                <c:pt idx="3">
                  <c:v>0.734873281586084</c:v>
                </c:pt>
                <c:pt idx="4">
                  <c:v>0.75505200155587104</c:v>
                </c:pt>
                <c:pt idx="5">
                  <c:v>0.72653802807564105</c:v>
                </c:pt>
                <c:pt idx="6">
                  <c:v>0.75954231922656801</c:v>
                </c:pt>
                <c:pt idx="7">
                  <c:v>0.74960806224305099</c:v>
                </c:pt>
                <c:pt idx="8">
                  <c:v>0.74194035755251597</c:v>
                </c:pt>
                <c:pt idx="9">
                  <c:v>0.72468360081026695</c:v>
                </c:pt>
                <c:pt idx="10">
                  <c:v>0.72861506631403195</c:v>
                </c:pt>
                <c:pt idx="11">
                  <c:v>0.75464949518675295</c:v>
                </c:pt>
                <c:pt idx="12">
                  <c:v>0.71158389456242999</c:v>
                </c:pt>
                <c:pt idx="13">
                  <c:v>0.76174463977155604</c:v>
                </c:pt>
                <c:pt idx="14">
                  <c:v>0.71291370745881399</c:v>
                </c:pt>
                <c:pt idx="15">
                  <c:v>0.74135288250874698</c:v>
                </c:pt>
                <c:pt idx="16">
                  <c:v>0.72168836556887905</c:v>
                </c:pt>
                <c:pt idx="17">
                  <c:v>0.75151353202007398</c:v>
                </c:pt>
                <c:pt idx="18">
                  <c:v>0.731495383519978</c:v>
                </c:pt>
                <c:pt idx="19">
                  <c:v>0.736972542364144</c:v>
                </c:pt>
                <c:pt idx="20">
                  <c:v>0.70110972979250297</c:v>
                </c:pt>
                <c:pt idx="21">
                  <c:v>0.68938670771297905</c:v>
                </c:pt>
                <c:pt idx="22">
                  <c:v>0.680310077519379</c:v>
                </c:pt>
                <c:pt idx="23">
                  <c:v>0.70279723143711303</c:v>
                </c:pt>
                <c:pt idx="24">
                  <c:v>0.65586152318222202</c:v>
                </c:pt>
                <c:pt idx="25">
                  <c:v>0.46756874395175702</c:v>
                </c:pt>
                <c:pt idx="26">
                  <c:v>0.41684950008882998</c:v>
                </c:pt>
                <c:pt idx="27">
                  <c:v>0.23968225125123099</c:v>
                </c:pt>
              </c:numCache>
            </c:numRef>
          </c:val>
          <c:smooth val="0"/>
          <c:extLst>
            <c:ext xmlns:c16="http://schemas.microsoft.com/office/drawing/2014/chart" uri="{C3380CC4-5D6E-409C-BE32-E72D297353CC}">
              <c16:uniqueId val="{00000001-F994-42FF-B819-026291F62E85}"/>
            </c:ext>
          </c:extLst>
        </c:ser>
        <c:dLbls>
          <c:showLegendKey val="0"/>
          <c:showVal val="0"/>
          <c:showCatName val="0"/>
          <c:showSerName val="0"/>
          <c:showPercent val="0"/>
          <c:showBubbleSize val="0"/>
        </c:dLbls>
        <c:marker val="1"/>
        <c:smooth val="0"/>
        <c:axId val="1024268784"/>
        <c:axId val="1024250064"/>
      </c:lineChart>
      <c:catAx>
        <c:axId val="1024268784"/>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000"/>
                  <a:t>Number of bands</a:t>
                </a:r>
                <a:endParaRPr lang="zh-CN" sz="1000"/>
              </a:p>
            </c:rich>
          </c:tx>
          <c:layout>
            <c:manualLayout>
              <c:xMode val="edge"/>
              <c:yMode val="edge"/>
              <c:x val="0.4524542228366657"/>
              <c:y val="0.88457191755333275"/>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024250064"/>
        <c:crosses val="autoZero"/>
        <c:auto val="1"/>
        <c:lblAlgn val="ctr"/>
        <c:lblOffset val="100"/>
        <c:tickLblSkip val="2"/>
        <c:noMultiLvlLbl val="0"/>
      </c:catAx>
      <c:valAx>
        <c:axId val="102425006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altLang="zh-CN" sz="900" b="1" i="0" u="none" strike="noStrike" baseline="0" dirty="0">
                    <a:effectLst/>
                  </a:rPr>
                  <a:t>Accuracy</a:t>
                </a:r>
                <a:endParaRPr lang="zh-CN" altLang="zh-CN" sz="900" b="1" i="0" u="none" strike="noStrike" kern="1200" baseline="0" dirty="0">
                  <a:solidFill>
                    <a:srgbClr val="F2F2F2">
                      <a:lumMod val="10000"/>
                    </a:srgbClr>
                  </a:solidFill>
                  <a:latin typeface="Times New Roman" panose="02020603050405020304" pitchFamily="18" charset="0"/>
                  <a:ea typeface="宋体" panose="02010600030101010101" pitchFamily="2" charset="-122"/>
                </a:endParaRPr>
              </a:p>
            </c:rich>
          </c:tx>
          <c:layout>
            <c:manualLayout>
              <c:xMode val="edge"/>
              <c:yMode val="edge"/>
              <c:x val="1.4345833211072381E-3"/>
              <c:y val="0.29202460369220018"/>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02426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1"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72964197097185"/>
          <c:y val="3.6364191040584498E-2"/>
          <c:w val="0.86124925053662627"/>
          <c:h val="0.74894696339175115"/>
        </c:manualLayout>
      </c:layout>
      <c:lineChart>
        <c:grouping val="standard"/>
        <c:varyColors val="0"/>
        <c:ser>
          <c:idx val="0"/>
          <c:order val="0"/>
          <c:tx>
            <c:strRef>
              <c:f>select!$B$161</c:f>
              <c:strCache>
                <c:ptCount val="1"/>
                <c:pt idx="0">
                  <c:v>overall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select!$A$162:$A$193</c:f>
              <c:numCache>
                <c:formatCode>General</c:formatCode>
                <c:ptCount val="32"/>
                <c:pt idx="0">
                  <c:v>32</c:v>
                </c:pt>
                <c:pt idx="1">
                  <c:v>31</c:v>
                </c:pt>
                <c:pt idx="2">
                  <c:v>30</c:v>
                </c:pt>
                <c:pt idx="3">
                  <c:v>29</c:v>
                </c:pt>
                <c:pt idx="4">
                  <c:v>28</c:v>
                </c:pt>
                <c:pt idx="5">
                  <c:v>27</c:v>
                </c:pt>
                <c:pt idx="6">
                  <c:v>26</c:v>
                </c:pt>
                <c:pt idx="7">
                  <c:v>25</c:v>
                </c:pt>
                <c:pt idx="8">
                  <c:v>24</c:v>
                </c:pt>
                <c:pt idx="9">
                  <c:v>23</c:v>
                </c:pt>
                <c:pt idx="10">
                  <c:v>22</c:v>
                </c:pt>
                <c:pt idx="11">
                  <c:v>21</c:v>
                </c:pt>
                <c:pt idx="12">
                  <c:v>20</c:v>
                </c:pt>
                <c:pt idx="13">
                  <c:v>19</c:v>
                </c:pt>
                <c:pt idx="14">
                  <c:v>18</c:v>
                </c:pt>
                <c:pt idx="15">
                  <c:v>17</c:v>
                </c:pt>
                <c:pt idx="16">
                  <c:v>16</c:v>
                </c:pt>
                <c:pt idx="17">
                  <c:v>15</c:v>
                </c:pt>
                <c:pt idx="18">
                  <c:v>14</c:v>
                </c:pt>
                <c:pt idx="19">
                  <c:v>13</c:v>
                </c:pt>
                <c:pt idx="20">
                  <c:v>12</c:v>
                </c:pt>
                <c:pt idx="21">
                  <c:v>11</c:v>
                </c:pt>
                <c:pt idx="22">
                  <c:v>10</c:v>
                </c:pt>
                <c:pt idx="23">
                  <c:v>9</c:v>
                </c:pt>
                <c:pt idx="24">
                  <c:v>8</c:v>
                </c:pt>
                <c:pt idx="25">
                  <c:v>7</c:v>
                </c:pt>
                <c:pt idx="26">
                  <c:v>6</c:v>
                </c:pt>
                <c:pt idx="27">
                  <c:v>5</c:v>
                </c:pt>
                <c:pt idx="28">
                  <c:v>4</c:v>
                </c:pt>
                <c:pt idx="29">
                  <c:v>3</c:v>
                </c:pt>
                <c:pt idx="30">
                  <c:v>2</c:v>
                </c:pt>
                <c:pt idx="31">
                  <c:v>1</c:v>
                </c:pt>
              </c:numCache>
            </c:numRef>
          </c:cat>
          <c:val>
            <c:numRef>
              <c:f>select!$B$162:$B$193</c:f>
              <c:numCache>
                <c:formatCode>General</c:formatCode>
                <c:ptCount val="32"/>
                <c:pt idx="0">
                  <c:v>0.60296096904441399</c:v>
                </c:pt>
                <c:pt idx="1">
                  <c:v>0.60057061340941498</c:v>
                </c:pt>
                <c:pt idx="2">
                  <c:v>0.58799999999999997</c:v>
                </c:pt>
                <c:pt idx="3">
                  <c:v>0.60387096774193505</c:v>
                </c:pt>
                <c:pt idx="4">
                  <c:v>0.57286432160804002</c:v>
                </c:pt>
                <c:pt idx="5">
                  <c:v>0.59073359073359</c:v>
                </c:pt>
                <c:pt idx="6">
                  <c:v>0.585427135678392</c:v>
                </c:pt>
                <c:pt idx="7">
                  <c:v>0.58921694480102604</c:v>
                </c:pt>
                <c:pt idx="8">
                  <c:v>0.56806282722513002</c:v>
                </c:pt>
                <c:pt idx="9">
                  <c:v>0.57457846952010305</c:v>
                </c:pt>
                <c:pt idx="10">
                  <c:v>0.58720200752823004</c:v>
                </c:pt>
                <c:pt idx="11">
                  <c:v>0.58523489932885897</c:v>
                </c:pt>
                <c:pt idx="12">
                  <c:v>0.59135802469135801</c:v>
                </c:pt>
                <c:pt idx="13">
                  <c:v>0.57661290322580605</c:v>
                </c:pt>
                <c:pt idx="14">
                  <c:v>0.57657657657657602</c:v>
                </c:pt>
                <c:pt idx="15">
                  <c:v>0.56190476190476102</c:v>
                </c:pt>
                <c:pt idx="16">
                  <c:v>0.55596107055960997</c:v>
                </c:pt>
                <c:pt idx="17">
                  <c:v>0.56160830090791103</c:v>
                </c:pt>
                <c:pt idx="18">
                  <c:v>0.544757033248081</c:v>
                </c:pt>
                <c:pt idx="19">
                  <c:v>0.48167539267015702</c:v>
                </c:pt>
                <c:pt idx="20">
                  <c:v>0.48469387755102</c:v>
                </c:pt>
                <c:pt idx="21">
                  <c:v>0.48906048906048899</c:v>
                </c:pt>
                <c:pt idx="22">
                  <c:v>0.45031446540880499</c:v>
                </c:pt>
                <c:pt idx="23">
                  <c:v>0.47837837837837799</c:v>
                </c:pt>
                <c:pt idx="24">
                  <c:v>0.456603773584905</c:v>
                </c:pt>
                <c:pt idx="25">
                  <c:v>0.47174770039421798</c:v>
                </c:pt>
                <c:pt idx="26">
                  <c:v>0.47477360931435902</c:v>
                </c:pt>
                <c:pt idx="27">
                  <c:v>0.43398692810457501</c:v>
                </c:pt>
                <c:pt idx="28">
                  <c:v>0.46562905317769099</c:v>
                </c:pt>
                <c:pt idx="29">
                  <c:v>0.417721518987341</c:v>
                </c:pt>
                <c:pt idx="30">
                  <c:v>0.34732824427480902</c:v>
                </c:pt>
                <c:pt idx="31">
                  <c:v>0.243142144638404</c:v>
                </c:pt>
              </c:numCache>
            </c:numRef>
          </c:val>
          <c:smooth val="0"/>
          <c:extLst>
            <c:ext xmlns:c16="http://schemas.microsoft.com/office/drawing/2014/chart" uri="{C3380CC4-5D6E-409C-BE32-E72D297353CC}">
              <c16:uniqueId val="{00000000-6371-437B-AE21-B848FFAE4EE5}"/>
            </c:ext>
          </c:extLst>
        </c:ser>
        <c:ser>
          <c:idx val="1"/>
          <c:order val="1"/>
          <c:tx>
            <c:strRef>
              <c:f>select!$C$161</c:f>
              <c:strCache>
                <c:ptCount val="1"/>
                <c:pt idx="0">
                  <c:v>kappa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select!$A$162:$A$193</c:f>
              <c:numCache>
                <c:formatCode>General</c:formatCode>
                <c:ptCount val="32"/>
                <c:pt idx="0">
                  <c:v>32</c:v>
                </c:pt>
                <c:pt idx="1">
                  <c:v>31</c:v>
                </c:pt>
                <c:pt idx="2">
                  <c:v>30</c:v>
                </c:pt>
                <c:pt idx="3">
                  <c:v>29</c:v>
                </c:pt>
                <c:pt idx="4">
                  <c:v>28</c:v>
                </c:pt>
                <c:pt idx="5">
                  <c:v>27</c:v>
                </c:pt>
                <c:pt idx="6">
                  <c:v>26</c:v>
                </c:pt>
                <c:pt idx="7">
                  <c:v>25</c:v>
                </c:pt>
                <c:pt idx="8">
                  <c:v>24</c:v>
                </c:pt>
                <c:pt idx="9">
                  <c:v>23</c:v>
                </c:pt>
                <c:pt idx="10">
                  <c:v>22</c:v>
                </c:pt>
                <c:pt idx="11">
                  <c:v>21</c:v>
                </c:pt>
                <c:pt idx="12">
                  <c:v>20</c:v>
                </c:pt>
                <c:pt idx="13">
                  <c:v>19</c:v>
                </c:pt>
                <c:pt idx="14">
                  <c:v>18</c:v>
                </c:pt>
                <c:pt idx="15">
                  <c:v>17</c:v>
                </c:pt>
                <c:pt idx="16">
                  <c:v>16</c:v>
                </c:pt>
                <c:pt idx="17">
                  <c:v>15</c:v>
                </c:pt>
                <c:pt idx="18">
                  <c:v>14</c:v>
                </c:pt>
                <c:pt idx="19">
                  <c:v>13</c:v>
                </c:pt>
                <c:pt idx="20">
                  <c:v>12</c:v>
                </c:pt>
                <c:pt idx="21">
                  <c:v>11</c:v>
                </c:pt>
                <c:pt idx="22">
                  <c:v>10</c:v>
                </c:pt>
                <c:pt idx="23">
                  <c:v>9</c:v>
                </c:pt>
                <c:pt idx="24">
                  <c:v>8</c:v>
                </c:pt>
                <c:pt idx="25">
                  <c:v>7</c:v>
                </c:pt>
                <c:pt idx="26">
                  <c:v>6</c:v>
                </c:pt>
                <c:pt idx="27">
                  <c:v>5</c:v>
                </c:pt>
                <c:pt idx="28">
                  <c:v>4</c:v>
                </c:pt>
                <c:pt idx="29">
                  <c:v>3</c:v>
                </c:pt>
                <c:pt idx="30">
                  <c:v>2</c:v>
                </c:pt>
                <c:pt idx="31">
                  <c:v>1</c:v>
                </c:pt>
              </c:numCache>
            </c:numRef>
          </c:cat>
          <c:val>
            <c:numRef>
              <c:f>select!$C$162:$C$193</c:f>
              <c:numCache>
                <c:formatCode>General</c:formatCode>
                <c:ptCount val="32"/>
                <c:pt idx="0">
                  <c:v>0.45071349183029502</c:v>
                </c:pt>
                <c:pt idx="1">
                  <c:v>0.46126426356752598</c:v>
                </c:pt>
                <c:pt idx="2">
                  <c:v>0.48664046890159801</c:v>
                </c:pt>
                <c:pt idx="3">
                  <c:v>0.50097844999055696</c:v>
                </c:pt>
                <c:pt idx="4">
                  <c:v>0.47072605027554898</c:v>
                </c:pt>
                <c:pt idx="5">
                  <c:v>0.45027730085598799</c:v>
                </c:pt>
                <c:pt idx="6">
                  <c:v>0.483010202665828</c:v>
                </c:pt>
                <c:pt idx="7">
                  <c:v>0.48805888308610401</c:v>
                </c:pt>
                <c:pt idx="8">
                  <c:v>0.45895950780165201</c:v>
                </c:pt>
                <c:pt idx="9">
                  <c:v>0.47590736607574502</c:v>
                </c:pt>
                <c:pt idx="10">
                  <c:v>0.45652394632010801</c:v>
                </c:pt>
                <c:pt idx="11">
                  <c:v>0.47259982253770999</c:v>
                </c:pt>
                <c:pt idx="12">
                  <c:v>0.45589642699565303</c:v>
                </c:pt>
                <c:pt idx="13">
                  <c:v>0.47232379271214198</c:v>
                </c:pt>
                <c:pt idx="14">
                  <c:v>0.43411122021035797</c:v>
                </c:pt>
                <c:pt idx="15">
                  <c:v>0.45100522620199102</c:v>
                </c:pt>
                <c:pt idx="16">
                  <c:v>0.447752485325489</c:v>
                </c:pt>
                <c:pt idx="17">
                  <c:v>0.45769865797383602</c:v>
                </c:pt>
                <c:pt idx="18">
                  <c:v>0.42562295035449399</c:v>
                </c:pt>
                <c:pt idx="19">
                  <c:v>0.36319914960266902</c:v>
                </c:pt>
                <c:pt idx="20">
                  <c:v>0.33179214890824399</c:v>
                </c:pt>
                <c:pt idx="21">
                  <c:v>0.33656732537553202</c:v>
                </c:pt>
                <c:pt idx="22">
                  <c:v>0.31658873553800698</c:v>
                </c:pt>
                <c:pt idx="23">
                  <c:v>0.35020087264719602</c:v>
                </c:pt>
                <c:pt idx="24">
                  <c:v>0.316383584766325</c:v>
                </c:pt>
                <c:pt idx="25">
                  <c:v>0.33839327164958999</c:v>
                </c:pt>
                <c:pt idx="26">
                  <c:v>0.34122037897282198</c:v>
                </c:pt>
                <c:pt idx="27">
                  <c:v>0.28016194156021901</c:v>
                </c:pt>
                <c:pt idx="28">
                  <c:v>0.31782219893308999</c:v>
                </c:pt>
                <c:pt idx="29">
                  <c:v>0.27844283436549999</c:v>
                </c:pt>
                <c:pt idx="30">
                  <c:v>0.15004995763087001</c:v>
                </c:pt>
                <c:pt idx="31">
                  <c:v>2.60934627303408E-2</c:v>
                </c:pt>
              </c:numCache>
            </c:numRef>
          </c:val>
          <c:smooth val="0"/>
          <c:extLst>
            <c:ext xmlns:c16="http://schemas.microsoft.com/office/drawing/2014/chart" uri="{C3380CC4-5D6E-409C-BE32-E72D297353CC}">
              <c16:uniqueId val="{00000001-6371-437B-AE21-B848FFAE4EE5}"/>
            </c:ext>
          </c:extLst>
        </c:ser>
        <c:dLbls>
          <c:showLegendKey val="0"/>
          <c:showVal val="0"/>
          <c:showCatName val="0"/>
          <c:showSerName val="0"/>
          <c:showPercent val="0"/>
          <c:showBubbleSize val="0"/>
        </c:dLbls>
        <c:marker val="1"/>
        <c:smooth val="0"/>
        <c:axId val="1489035407"/>
        <c:axId val="1489022927"/>
      </c:lineChart>
      <c:catAx>
        <c:axId val="1489035407"/>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000"/>
                  <a:t>Number of bands</a:t>
                </a:r>
                <a:endParaRPr lang="zh-CN" sz="1000"/>
              </a:p>
            </c:rich>
          </c:tx>
          <c:layout>
            <c:manualLayout>
              <c:xMode val="edge"/>
              <c:yMode val="edge"/>
              <c:x val="0.39007688407362145"/>
              <c:y val="0.92191996191322478"/>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9022927"/>
        <c:crosses val="autoZero"/>
        <c:auto val="1"/>
        <c:lblAlgn val="ctr"/>
        <c:lblOffset val="100"/>
        <c:tickLblSkip val="2"/>
        <c:noMultiLvlLbl val="0"/>
      </c:catAx>
      <c:valAx>
        <c:axId val="1489022927"/>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altLang="zh-CN" sz="900" b="1" i="0" u="none" strike="noStrike" baseline="0" dirty="0">
                    <a:effectLst/>
                  </a:rPr>
                  <a:t>Accuracy</a:t>
                </a:r>
                <a:endParaRPr lang="zh-CN" altLang="zh-CN" sz="900" b="1" i="0" u="none" strike="noStrike" kern="1200" baseline="0" dirty="0">
                  <a:solidFill>
                    <a:srgbClr val="F2F2F2">
                      <a:lumMod val="10000"/>
                    </a:srgbClr>
                  </a:solidFill>
                  <a:latin typeface="Times New Roman" panose="02020603050405020304" pitchFamily="18" charset="0"/>
                  <a:ea typeface="宋体" panose="02010600030101010101" pitchFamily="2" charset="-122"/>
                </a:endParaRPr>
              </a:p>
            </c:rich>
          </c:tx>
          <c:layout>
            <c:manualLayout>
              <c:xMode val="edge"/>
              <c:yMode val="edge"/>
              <c:x val="9.7402921971418213E-3"/>
              <c:y val="0.32442421896114709"/>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9035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1"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290243582633558"/>
          <c:y val="6.9435084721842968E-2"/>
          <c:w val="0.85064358610288715"/>
          <c:h val="0.71810561441394494"/>
        </c:manualLayout>
      </c:layout>
      <c:lineChart>
        <c:grouping val="standard"/>
        <c:varyColors val="0"/>
        <c:ser>
          <c:idx val="0"/>
          <c:order val="0"/>
          <c:tx>
            <c:strRef>
              <c:f>select!$B$220</c:f>
              <c:strCache>
                <c:ptCount val="1"/>
                <c:pt idx="0">
                  <c:v>overall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select!$A$221:$A$228</c:f>
              <c:numCache>
                <c:formatCode>General</c:formatCode>
                <c:ptCount val="8"/>
                <c:pt idx="0">
                  <c:v>8</c:v>
                </c:pt>
                <c:pt idx="1">
                  <c:v>7</c:v>
                </c:pt>
                <c:pt idx="2">
                  <c:v>6</c:v>
                </c:pt>
                <c:pt idx="3">
                  <c:v>5</c:v>
                </c:pt>
                <c:pt idx="4">
                  <c:v>4</c:v>
                </c:pt>
                <c:pt idx="5">
                  <c:v>3</c:v>
                </c:pt>
                <c:pt idx="6">
                  <c:v>2</c:v>
                </c:pt>
                <c:pt idx="7">
                  <c:v>1</c:v>
                </c:pt>
              </c:numCache>
            </c:numRef>
          </c:cat>
          <c:val>
            <c:numRef>
              <c:f>select!$B$221:$B$228</c:f>
              <c:numCache>
                <c:formatCode>General</c:formatCode>
                <c:ptCount val="8"/>
                <c:pt idx="0">
                  <c:v>0.57259158751696004</c:v>
                </c:pt>
                <c:pt idx="1">
                  <c:v>0.57994579945799396</c:v>
                </c:pt>
                <c:pt idx="2">
                  <c:v>0.50933333333333297</c:v>
                </c:pt>
                <c:pt idx="3">
                  <c:v>0.51398135818908097</c:v>
                </c:pt>
                <c:pt idx="4">
                  <c:v>0.53300124533001203</c:v>
                </c:pt>
                <c:pt idx="5">
                  <c:v>0.51395939086294395</c:v>
                </c:pt>
                <c:pt idx="6">
                  <c:v>0.39840637450199201</c:v>
                </c:pt>
                <c:pt idx="7">
                  <c:v>0.30638852672750899</c:v>
                </c:pt>
              </c:numCache>
            </c:numRef>
          </c:val>
          <c:smooth val="0"/>
          <c:extLst>
            <c:ext xmlns:c16="http://schemas.microsoft.com/office/drawing/2014/chart" uri="{C3380CC4-5D6E-409C-BE32-E72D297353CC}">
              <c16:uniqueId val="{00000000-F2E0-4FBF-9FA2-9E0866402802}"/>
            </c:ext>
          </c:extLst>
        </c:ser>
        <c:ser>
          <c:idx val="1"/>
          <c:order val="1"/>
          <c:tx>
            <c:strRef>
              <c:f>select!$C$220</c:f>
              <c:strCache>
                <c:ptCount val="1"/>
                <c:pt idx="0">
                  <c:v>kappa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select!$A$221:$A$228</c:f>
              <c:numCache>
                <c:formatCode>General</c:formatCode>
                <c:ptCount val="8"/>
                <c:pt idx="0">
                  <c:v>8</c:v>
                </c:pt>
                <c:pt idx="1">
                  <c:v>7</c:v>
                </c:pt>
                <c:pt idx="2">
                  <c:v>6</c:v>
                </c:pt>
                <c:pt idx="3">
                  <c:v>5</c:v>
                </c:pt>
                <c:pt idx="4">
                  <c:v>4</c:v>
                </c:pt>
                <c:pt idx="5">
                  <c:v>3</c:v>
                </c:pt>
                <c:pt idx="6">
                  <c:v>2</c:v>
                </c:pt>
                <c:pt idx="7">
                  <c:v>1</c:v>
                </c:pt>
              </c:numCache>
            </c:numRef>
          </c:cat>
          <c:val>
            <c:numRef>
              <c:f>select!$C$221:$C$228</c:f>
              <c:numCache>
                <c:formatCode>General</c:formatCode>
                <c:ptCount val="8"/>
                <c:pt idx="0">
                  <c:v>0.46434133746807199</c:v>
                </c:pt>
                <c:pt idx="1">
                  <c:v>0.484550947851281</c:v>
                </c:pt>
                <c:pt idx="2">
                  <c:v>0.39786766614816299</c:v>
                </c:pt>
                <c:pt idx="3">
                  <c:v>0.39847091378701099</c:v>
                </c:pt>
                <c:pt idx="4">
                  <c:v>0.42006139789999097</c:v>
                </c:pt>
                <c:pt idx="5">
                  <c:v>0.393816934337063</c:v>
                </c:pt>
                <c:pt idx="6">
                  <c:v>0.26373420016576798</c:v>
                </c:pt>
                <c:pt idx="7">
                  <c:v>0.14058004591503601</c:v>
                </c:pt>
              </c:numCache>
            </c:numRef>
          </c:val>
          <c:smooth val="0"/>
          <c:extLst>
            <c:ext xmlns:c16="http://schemas.microsoft.com/office/drawing/2014/chart" uri="{C3380CC4-5D6E-409C-BE32-E72D297353CC}">
              <c16:uniqueId val="{00000001-F2E0-4FBF-9FA2-9E0866402802}"/>
            </c:ext>
          </c:extLst>
        </c:ser>
        <c:dLbls>
          <c:showLegendKey val="0"/>
          <c:showVal val="0"/>
          <c:showCatName val="0"/>
          <c:showSerName val="0"/>
          <c:showPercent val="0"/>
          <c:showBubbleSize val="0"/>
        </c:dLbls>
        <c:marker val="1"/>
        <c:smooth val="0"/>
        <c:axId val="732956384"/>
        <c:axId val="732944736"/>
      </c:lineChart>
      <c:catAx>
        <c:axId val="732956384"/>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000"/>
                  <a:t>Number of Bands</a:t>
                </a:r>
                <a:endParaRPr lang="zh-CN" sz="1000"/>
              </a:p>
            </c:rich>
          </c:tx>
          <c:layout>
            <c:manualLayout>
              <c:xMode val="edge"/>
              <c:yMode val="edge"/>
              <c:x val="0.37319610771760164"/>
              <c:y val="0.9106239044949217"/>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732944736"/>
        <c:crosses val="autoZero"/>
        <c:auto val="1"/>
        <c:lblAlgn val="ctr"/>
        <c:lblOffset val="100"/>
        <c:noMultiLvlLbl val="0"/>
      </c:catAx>
      <c:valAx>
        <c:axId val="73294473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altLang="zh-CN" sz="900" b="1" i="0" u="none" strike="noStrike" baseline="0" dirty="0">
                    <a:effectLst/>
                  </a:rPr>
                  <a:t>Accuracy</a:t>
                </a:r>
                <a:endParaRPr lang="zh-CN" altLang="zh-CN" sz="900" b="1" i="0" u="none" strike="noStrike" kern="1200" baseline="0" dirty="0">
                  <a:solidFill>
                    <a:srgbClr val="F2F2F2">
                      <a:lumMod val="10000"/>
                    </a:srgbClr>
                  </a:solidFill>
                  <a:latin typeface="Times New Roman" panose="02020603050405020304" pitchFamily="18" charset="0"/>
                  <a:ea typeface="宋体" panose="02010600030101010101" pitchFamily="2" charset="-122"/>
                </a:endParaRPr>
              </a:p>
            </c:rich>
          </c:tx>
          <c:layout>
            <c:manualLayout>
              <c:xMode val="edge"/>
              <c:yMode val="edge"/>
              <c:x val="6.4794827434027898E-3"/>
              <c:y val="0.34008151935646302"/>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732956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1"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969266329396894E-2"/>
          <c:y val="5.622949650715324E-2"/>
          <c:w val="0.87748376121326721"/>
          <c:h val="0.76934138551530029"/>
        </c:manualLayout>
      </c:layout>
      <c:lineChart>
        <c:grouping val="standard"/>
        <c:varyColors val="0"/>
        <c:ser>
          <c:idx val="0"/>
          <c:order val="0"/>
          <c:tx>
            <c:strRef>
              <c:f>select!$D$300</c:f>
              <c:strCache>
                <c:ptCount val="1"/>
                <c:pt idx="0">
                  <c:v>overall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select!$A$254:$A$297</c:f>
              <c:numCache>
                <c:formatCode>General</c:formatCode>
                <c:ptCount val="44"/>
                <c:pt idx="0">
                  <c:v>44</c:v>
                </c:pt>
                <c:pt idx="1">
                  <c:v>43</c:v>
                </c:pt>
                <c:pt idx="2">
                  <c:v>42</c:v>
                </c:pt>
                <c:pt idx="3">
                  <c:v>41</c:v>
                </c:pt>
                <c:pt idx="4">
                  <c:v>40</c:v>
                </c:pt>
                <c:pt idx="5">
                  <c:v>39</c:v>
                </c:pt>
                <c:pt idx="6">
                  <c:v>38</c:v>
                </c:pt>
                <c:pt idx="7">
                  <c:v>37</c:v>
                </c:pt>
                <c:pt idx="8">
                  <c:v>36</c:v>
                </c:pt>
                <c:pt idx="9">
                  <c:v>35</c:v>
                </c:pt>
                <c:pt idx="10">
                  <c:v>34</c:v>
                </c:pt>
                <c:pt idx="11">
                  <c:v>33</c:v>
                </c:pt>
                <c:pt idx="12">
                  <c:v>32</c:v>
                </c:pt>
                <c:pt idx="13">
                  <c:v>31</c:v>
                </c:pt>
                <c:pt idx="14">
                  <c:v>30</c:v>
                </c:pt>
                <c:pt idx="15">
                  <c:v>29</c:v>
                </c:pt>
                <c:pt idx="16">
                  <c:v>28</c:v>
                </c:pt>
                <c:pt idx="17">
                  <c:v>27</c:v>
                </c:pt>
                <c:pt idx="18">
                  <c:v>26</c:v>
                </c:pt>
                <c:pt idx="19">
                  <c:v>25</c:v>
                </c:pt>
                <c:pt idx="20">
                  <c:v>24</c:v>
                </c:pt>
                <c:pt idx="21">
                  <c:v>23</c:v>
                </c:pt>
                <c:pt idx="22">
                  <c:v>22</c:v>
                </c:pt>
                <c:pt idx="23">
                  <c:v>21</c:v>
                </c:pt>
                <c:pt idx="24">
                  <c:v>20</c:v>
                </c:pt>
                <c:pt idx="25">
                  <c:v>19</c:v>
                </c:pt>
                <c:pt idx="26">
                  <c:v>18</c:v>
                </c:pt>
                <c:pt idx="27">
                  <c:v>17</c:v>
                </c:pt>
                <c:pt idx="28">
                  <c:v>16</c:v>
                </c:pt>
                <c:pt idx="29">
                  <c:v>15</c:v>
                </c:pt>
                <c:pt idx="30">
                  <c:v>14</c:v>
                </c:pt>
                <c:pt idx="31">
                  <c:v>13</c:v>
                </c:pt>
                <c:pt idx="32">
                  <c:v>12</c:v>
                </c:pt>
                <c:pt idx="33">
                  <c:v>11</c:v>
                </c:pt>
                <c:pt idx="34">
                  <c:v>10</c:v>
                </c:pt>
                <c:pt idx="35">
                  <c:v>9</c:v>
                </c:pt>
                <c:pt idx="36">
                  <c:v>8</c:v>
                </c:pt>
                <c:pt idx="37">
                  <c:v>7</c:v>
                </c:pt>
                <c:pt idx="38">
                  <c:v>6</c:v>
                </c:pt>
                <c:pt idx="39">
                  <c:v>5</c:v>
                </c:pt>
                <c:pt idx="40">
                  <c:v>4</c:v>
                </c:pt>
                <c:pt idx="41">
                  <c:v>3</c:v>
                </c:pt>
                <c:pt idx="42">
                  <c:v>2</c:v>
                </c:pt>
                <c:pt idx="43">
                  <c:v>1</c:v>
                </c:pt>
              </c:numCache>
            </c:numRef>
          </c:cat>
          <c:val>
            <c:numRef>
              <c:f>select!$D$301:$D$344</c:f>
              <c:numCache>
                <c:formatCode>General</c:formatCode>
                <c:ptCount val="44"/>
                <c:pt idx="0">
                  <c:v>0.86659793814432895</c:v>
                </c:pt>
                <c:pt idx="1">
                  <c:v>0.85654320987654298</c:v>
                </c:pt>
                <c:pt idx="2">
                  <c:v>0.85338501291989599</c:v>
                </c:pt>
                <c:pt idx="3">
                  <c:v>0.85484355444305293</c:v>
                </c:pt>
                <c:pt idx="4">
                  <c:v>0.86918558077436503</c:v>
                </c:pt>
                <c:pt idx="5">
                  <c:v>0.85155963302752202</c:v>
                </c:pt>
                <c:pt idx="6">
                  <c:v>0.83997357992073896</c:v>
                </c:pt>
                <c:pt idx="7">
                  <c:v>0.85814569536423801</c:v>
                </c:pt>
                <c:pt idx="8">
                  <c:v>0.86348271446862901</c:v>
                </c:pt>
                <c:pt idx="9">
                  <c:v>0.86481675392670099</c:v>
                </c:pt>
                <c:pt idx="10">
                  <c:v>0.864768211920529</c:v>
                </c:pt>
                <c:pt idx="11">
                  <c:v>0.86931297709923594</c:v>
                </c:pt>
                <c:pt idx="12">
                  <c:v>0.86067444876783394</c:v>
                </c:pt>
                <c:pt idx="13">
                  <c:v>0.86874345549738197</c:v>
                </c:pt>
                <c:pt idx="14">
                  <c:v>0.86069705093833693</c:v>
                </c:pt>
                <c:pt idx="15">
                  <c:v>0.86197146562905302</c:v>
                </c:pt>
                <c:pt idx="16">
                  <c:v>0.86378033205619398</c:v>
                </c:pt>
                <c:pt idx="17">
                  <c:v>0.850257037943696</c:v>
                </c:pt>
                <c:pt idx="18">
                  <c:v>0.86560411311053898</c:v>
                </c:pt>
                <c:pt idx="19">
                  <c:v>0.86717948717948701</c:v>
                </c:pt>
                <c:pt idx="20">
                  <c:v>0.86480392156862695</c:v>
                </c:pt>
                <c:pt idx="21">
                  <c:v>0.86975356679636795</c:v>
                </c:pt>
                <c:pt idx="22">
                  <c:v>0.875561357702349</c:v>
                </c:pt>
                <c:pt idx="23">
                  <c:v>0.86050314465408795</c:v>
                </c:pt>
                <c:pt idx="24">
                  <c:v>0.85551867219916999</c:v>
                </c:pt>
                <c:pt idx="25">
                  <c:v>0.85894736842105202</c:v>
                </c:pt>
                <c:pt idx="26">
                  <c:v>0.85109374999999998</c:v>
                </c:pt>
                <c:pt idx="27">
                  <c:v>0.86482384823848202</c:v>
                </c:pt>
                <c:pt idx="28">
                  <c:v>0.868283378746594</c:v>
                </c:pt>
                <c:pt idx="29">
                  <c:v>0.85046632124352295</c:v>
                </c:pt>
                <c:pt idx="30">
                  <c:v>0.84465177398160296</c:v>
                </c:pt>
                <c:pt idx="31">
                  <c:v>0.85933247753530095</c:v>
                </c:pt>
                <c:pt idx="32">
                  <c:v>0.85682119205298002</c:v>
                </c:pt>
                <c:pt idx="33">
                  <c:v>0.86711819389110201</c:v>
                </c:pt>
                <c:pt idx="34">
                  <c:v>0.86422391857506298</c:v>
                </c:pt>
                <c:pt idx="35">
                  <c:v>0.82363177805800003</c:v>
                </c:pt>
                <c:pt idx="36">
                  <c:v>0.81928571428571395</c:v>
                </c:pt>
                <c:pt idx="37">
                  <c:v>0.79863979848866495</c:v>
                </c:pt>
                <c:pt idx="38">
                  <c:v>0.77625</c:v>
                </c:pt>
                <c:pt idx="39">
                  <c:v>0.77374999999999994</c:v>
                </c:pt>
                <c:pt idx="40">
                  <c:v>0.73289575289575293</c:v>
                </c:pt>
                <c:pt idx="41">
                  <c:v>0.71490813648293894</c:v>
                </c:pt>
                <c:pt idx="42">
                  <c:v>0.59602209944751294</c:v>
                </c:pt>
                <c:pt idx="43">
                  <c:v>0.40984693877550998</c:v>
                </c:pt>
              </c:numCache>
            </c:numRef>
          </c:val>
          <c:smooth val="0"/>
          <c:extLst>
            <c:ext xmlns:c16="http://schemas.microsoft.com/office/drawing/2014/chart" uri="{C3380CC4-5D6E-409C-BE32-E72D297353CC}">
              <c16:uniqueId val="{00000000-41CD-4ED1-AB03-79F6B25F0B14}"/>
            </c:ext>
          </c:extLst>
        </c:ser>
        <c:ser>
          <c:idx val="1"/>
          <c:order val="1"/>
          <c:tx>
            <c:strRef>
              <c:f>select!$E$300</c:f>
              <c:strCache>
                <c:ptCount val="1"/>
                <c:pt idx="0">
                  <c:v>kappa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select!$A$254:$A$297</c:f>
              <c:numCache>
                <c:formatCode>General</c:formatCode>
                <c:ptCount val="44"/>
                <c:pt idx="0">
                  <c:v>44</c:v>
                </c:pt>
                <c:pt idx="1">
                  <c:v>43</c:v>
                </c:pt>
                <c:pt idx="2">
                  <c:v>42</c:v>
                </c:pt>
                <c:pt idx="3">
                  <c:v>41</c:v>
                </c:pt>
                <c:pt idx="4">
                  <c:v>40</c:v>
                </c:pt>
                <c:pt idx="5">
                  <c:v>39</c:v>
                </c:pt>
                <c:pt idx="6">
                  <c:v>38</c:v>
                </c:pt>
                <c:pt idx="7">
                  <c:v>37</c:v>
                </c:pt>
                <c:pt idx="8">
                  <c:v>36</c:v>
                </c:pt>
                <c:pt idx="9">
                  <c:v>35</c:v>
                </c:pt>
                <c:pt idx="10">
                  <c:v>34</c:v>
                </c:pt>
                <c:pt idx="11">
                  <c:v>33</c:v>
                </c:pt>
                <c:pt idx="12">
                  <c:v>32</c:v>
                </c:pt>
                <c:pt idx="13">
                  <c:v>31</c:v>
                </c:pt>
                <c:pt idx="14">
                  <c:v>30</c:v>
                </c:pt>
                <c:pt idx="15">
                  <c:v>29</c:v>
                </c:pt>
                <c:pt idx="16">
                  <c:v>28</c:v>
                </c:pt>
                <c:pt idx="17">
                  <c:v>27</c:v>
                </c:pt>
                <c:pt idx="18">
                  <c:v>26</c:v>
                </c:pt>
                <c:pt idx="19">
                  <c:v>25</c:v>
                </c:pt>
                <c:pt idx="20">
                  <c:v>24</c:v>
                </c:pt>
                <c:pt idx="21">
                  <c:v>23</c:v>
                </c:pt>
                <c:pt idx="22">
                  <c:v>22</c:v>
                </c:pt>
                <c:pt idx="23">
                  <c:v>21</c:v>
                </c:pt>
                <c:pt idx="24">
                  <c:v>20</c:v>
                </c:pt>
                <c:pt idx="25">
                  <c:v>19</c:v>
                </c:pt>
                <c:pt idx="26">
                  <c:v>18</c:v>
                </c:pt>
                <c:pt idx="27">
                  <c:v>17</c:v>
                </c:pt>
                <c:pt idx="28">
                  <c:v>16</c:v>
                </c:pt>
                <c:pt idx="29">
                  <c:v>15</c:v>
                </c:pt>
                <c:pt idx="30">
                  <c:v>14</c:v>
                </c:pt>
                <c:pt idx="31">
                  <c:v>13</c:v>
                </c:pt>
                <c:pt idx="32">
                  <c:v>12</c:v>
                </c:pt>
                <c:pt idx="33">
                  <c:v>11</c:v>
                </c:pt>
                <c:pt idx="34">
                  <c:v>10</c:v>
                </c:pt>
                <c:pt idx="35">
                  <c:v>9</c:v>
                </c:pt>
                <c:pt idx="36">
                  <c:v>8</c:v>
                </c:pt>
                <c:pt idx="37">
                  <c:v>7</c:v>
                </c:pt>
                <c:pt idx="38">
                  <c:v>6</c:v>
                </c:pt>
                <c:pt idx="39">
                  <c:v>5</c:v>
                </c:pt>
                <c:pt idx="40">
                  <c:v>4</c:v>
                </c:pt>
                <c:pt idx="41">
                  <c:v>3</c:v>
                </c:pt>
                <c:pt idx="42">
                  <c:v>2</c:v>
                </c:pt>
                <c:pt idx="43">
                  <c:v>1</c:v>
                </c:pt>
              </c:numCache>
            </c:numRef>
          </c:cat>
          <c:val>
            <c:numRef>
              <c:f>select!$E$301:$E$344</c:f>
              <c:numCache>
                <c:formatCode>General</c:formatCode>
                <c:ptCount val="44"/>
                <c:pt idx="0">
                  <c:v>0.84225981999862798</c:v>
                </c:pt>
                <c:pt idx="1">
                  <c:v>0.83074830581924597</c:v>
                </c:pt>
                <c:pt idx="2">
                  <c:v>0.82528367311555995</c:v>
                </c:pt>
                <c:pt idx="3">
                  <c:v>0.82680074317937302</c:v>
                </c:pt>
                <c:pt idx="4">
                  <c:v>0.84246756206071893</c:v>
                </c:pt>
                <c:pt idx="5">
                  <c:v>0.82343802345058603</c:v>
                </c:pt>
                <c:pt idx="6">
                  <c:v>0.809541447332084</c:v>
                </c:pt>
                <c:pt idx="7">
                  <c:v>0.848484718451055</c:v>
                </c:pt>
                <c:pt idx="8">
                  <c:v>0.83765929237215098</c:v>
                </c:pt>
                <c:pt idx="9">
                  <c:v>0.83986268076822002</c:v>
                </c:pt>
                <c:pt idx="10">
                  <c:v>0.83921756817290394</c:v>
                </c:pt>
                <c:pt idx="11">
                  <c:v>0.84360236405016098</c:v>
                </c:pt>
                <c:pt idx="12">
                  <c:v>0.85441223527389298</c:v>
                </c:pt>
                <c:pt idx="13">
                  <c:v>0.84361583938003293</c:v>
                </c:pt>
                <c:pt idx="14">
                  <c:v>0.83540778037418795</c:v>
                </c:pt>
                <c:pt idx="15">
                  <c:v>0.83737604943792798</c:v>
                </c:pt>
                <c:pt idx="16">
                  <c:v>0.84572401195963498</c:v>
                </c:pt>
                <c:pt idx="17">
                  <c:v>0.84389303742350297</c:v>
                </c:pt>
                <c:pt idx="18">
                  <c:v>0.84015474630048903</c:v>
                </c:pt>
                <c:pt idx="19">
                  <c:v>0.84154339577731496</c:v>
                </c:pt>
                <c:pt idx="20">
                  <c:v>0.84154412667239398</c:v>
                </c:pt>
                <c:pt idx="21">
                  <c:v>0.84521782945895796</c:v>
                </c:pt>
                <c:pt idx="22">
                  <c:v>0.85275377606491798</c:v>
                </c:pt>
                <c:pt idx="23">
                  <c:v>0.83381843097481401</c:v>
                </c:pt>
                <c:pt idx="24">
                  <c:v>0.82113049492305501</c:v>
                </c:pt>
                <c:pt idx="25">
                  <c:v>0.84179722784612898</c:v>
                </c:pt>
                <c:pt idx="26">
                  <c:v>0.82309355324009503</c:v>
                </c:pt>
                <c:pt idx="27">
                  <c:v>0.84013783324006197</c:v>
                </c:pt>
                <c:pt idx="28">
                  <c:v>0.84303383647712793</c:v>
                </c:pt>
                <c:pt idx="29">
                  <c:v>0.82248080489860198</c:v>
                </c:pt>
                <c:pt idx="30">
                  <c:v>0.81392763691758696</c:v>
                </c:pt>
                <c:pt idx="31">
                  <c:v>0.83308492367943698</c:v>
                </c:pt>
                <c:pt idx="32">
                  <c:v>0.82767262250839502</c:v>
                </c:pt>
                <c:pt idx="33">
                  <c:v>0.84772708162724397</c:v>
                </c:pt>
                <c:pt idx="34">
                  <c:v>0.84020412550865198</c:v>
                </c:pt>
                <c:pt idx="35">
                  <c:v>0.78629524758222002</c:v>
                </c:pt>
                <c:pt idx="36">
                  <c:v>0.78951354654033801</c:v>
                </c:pt>
                <c:pt idx="37">
                  <c:v>0.76107456056370393</c:v>
                </c:pt>
                <c:pt idx="38">
                  <c:v>0.73514220154200294</c:v>
                </c:pt>
                <c:pt idx="39">
                  <c:v>0.73008992976012399</c:v>
                </c:pt>
                <c:pt idx="40">
                  <c:v>0.67986903068625093</c:v>
                </c:pt>
                <c:pt idx="41">
                  <c:v>0.65465081673374104</c:v>
                </c:pt>
                <c:pt idx="42">
                  <c:v>0.512001767154184</c:v>
                </c:pt>
                <c:pt idx="43">
                  <c:v>0.278983425149125</c:v>
                </c:pt>
              </c:numCache>
            </c:numRef>
          </c:val>
          <c:smooth val="0"/>
          <c:extLst>
            <c:ext xmlns:c16="http://schemas.microsoft.com/office/drawing/2014/chart" uri="{C3380CC4-5D6E-409C-BE32-E72D297353CC}">
              <c16:uniqueId val="{00000001-41CD-4ED1-AB03-79F6B25F0B14}"/>
            </c:ext>
          </c:extLst>
        </c:ser>
        <c:dLbls>
          <c:showLegendKey val="0"/>
          <c:showVal val="0"/>
          <c:showCatName val="0"/>
          <c:showSerName val="0"/>
          <c:showPercent val="0"/>
          <c:showBubbleSize val="0"/>
        </c:dLbls>
        <c:marker val="1"/>
        <c:smooth val="0"/>
        <c:axId val="1488085071"/>
        <c:axId val="1488099215"/>
      </c:lineChart>
      <c:catAx>
        <c:axId val="1488085071"/>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200" b="1"/>
                  <a:t>Number of  bands</a:t>
                </a:r>
                <a:endParaRPr lang="zh-CN" sz="1200" b="1"/>
              </a:p>
            </c:rich>
          </c:tx>
          <c:layout>
            <c:manualLayout>
              <c:xMode val="edge"/>
              <c:yMode val="edge"/>
              <c:x val="0.44615679139156106"/>
              <c:y val="0.880540865771127"/>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8099215"/>
        <c:crosses val="autoZero"/>
        <c:auto val="1"/>
        <c:lblAlgn val="ctr"/>
        <c:lblOffset val="100"/>
        <c:noMultiLvlLbl val="0"/>
      </c:catAx>
      <c:valAx>
        <c:axId val="14880992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r>
                  <a:rPr lang="en-US" sz="1400" b="1"/>
                  <a:t>ACC</a:t>
                </a:r>
                <a:endParaRPr lang="zh-CN" sz="1400" b="1"/>
              </a:p>
            </c:rich>
          </c:tx>
          <c:layout>
            <c:manualLayout>
              <c:xMode val="edge"/>
              <c:yMode val="edge"/>
              <c:x val="0"/>
              <c:y val="0.43534654829533331"/>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low"/>
        <c:spPr>
          <a:noFill/>
          <a:ln>
            <a:noFill/>
          </a:ln>
          <a:effectLst/>
        </c:spPr>
        <c:txPr>
          <a:bodyPr rot="0" spcFirstLastPara="1" vertOverflow="ellipsis" wrap="square" anchor="t" anchorCtr="0"/>
          <a:lstStyle/>
          <a:p>
            <a:pPr>
              <a:defRPr sz="10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crossAx val="1488085071"/>
        <c:crosses val="autoZero"/>
        <c:crossBetween val="between"/>
      </c:valAx>
      <c:spPr>
        <a:noFill/>
        <a:ln>
          <a:noFill/>
        </a:ln>
        <a:effectLst/>
      </c:spPr>
    </c:plotArea>
    <c:legend>
      <c:legendPos val="b"/>
      <c:layout>
        <c:manualLayout>
          <c:xMode val="edge"/>
          <c:yMode val="edge"/>
          <c:x val="0.31952756740488258"/>
          <c:y val="0.94738377161697329"/>
          <c:w val="0.44857389327228064"/>
          <c:h val="5.0482576312957578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bg1">
                  <a:lumMod val="10000"/>
                </a:schemeClr>
              </a:solidFill>
              <a:latin typeface="Times New Roman" panose="02020603050405020304" pitchFamily="18" charset="0"/>
              <a:ea typeface="宋体" panose="02010600030101010101"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10000"/>
            </a:schemeClr>
          </a:solidFill>
          <a:latin typeface="Times New Roman" panose="02020603050405020304" pitchFamily="18" charset="0"/>
          <a:ea typeface="宋体" panose="02010600030101010101" pitchFamily="2"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5.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79FCD-4DE0-4D82-9220-4A072FDA57C2}" type="datetimeFigureOut">
              <a:rPr lang="zh-CN" altLang="en-US" smtClean="0"/>
              <a:t>2023/5/31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F5993-41BE-48F6-B06C-AEB5B11EB65B}" type="slidenum">
              <a:rPr lang="zh-CN" altLang="en-US" smtClean="0"/>
              <a:t>‹#›</a:t>
            </a:fld>
            <a:endParaRPr lang="zh-CN" altLang="en-US"/>
          </a:p>
        </p:txBody>
      </p:sp>
    </p:spTree>
    <p:extLst>
      <p:ext uri="{BB962C8B-B14F-4D97-AF65-F5344CB8AC3E}">
        <p14:creationId xmlns:p14="http://schemas.microsoft.com/office/powerpoint/2010/main" val="4256841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B097F6-6ACE-4101-BD33-590D4CF866A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7974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B097F6-6ACE-4101-BD33-590D4CF866A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18019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B097F6-6ACE-4101-BD33-590D4CF866A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996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B097F6-6ACE-4101-BD33-590D4CF866A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7548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F04AF-8913-E9B9-9631-1A8A5F33F6F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42CFD99-F272-8A2E-F08F-635CE04A3B98}"/>
              </a:ext>
            </a:extLst>
          </p:cNvPr>
          <p:cNvSpPr>
            <a:spLocks noGrp="1"/>
          </p:cNvSpPr>
          <p:nvPr>
            <p:ph type="subTitle" idx="1"/>
          </p:nvPr>
        </p:nvSpPr>
        <p:spPr>
          <a:xfrm>
            <a:off x="1524000" y="3602038"/>
            <a:ext cx="9144000" cy="1655762"/>
          </a:xfrm>
        </p:spPr>
        <p:txBody>
          <a:bodyPr/>
          <a:lstStyle>
            <a:lvl1pPr marL="0" indent="0" algn="ctr">
              <a:buNone/>
              <a:defRPr sz="2400"/>
            </a:lvl1pPr>
            <a:lvl2pPr marL="457217" indent="0" algn="ctr">
              <a:buNone/>
              <a:defRPr sz="2000"/>
            </a:lvl2pPr>
            <a:lvl3pPr marL="914434" indent="0" algn="ctr">
              <a:buNone/>
              <a:defRPr sz="1800"/>
            </a:lvl3pPr>
            <a:lvl4pPr marL="1371651" indent="0" algn="ctr">
              <a:buNone/>
              <a:defRPr sz="1600"/>
            </a:lvl4pPr>
            <a:lvl5pPr marL="1828869" indent="0" algn="ctr">
              <a:buNone/>
              <a:defRPr sz="1600"/>
            </a:lvl5pPr>
            <a:lvl6pPr marL="2286086" indent="0" algn="ctr">
              <a:buNone/>
              <a:defRPr sz="1600"/>
            </a:lvl6pPr>
            <a:lvl7pPr marL="2743302" indent="0" algn="ctr">
              <a:buNone/>
              <a:defRPr sz="1600"/>
            </a:lvl7pPr>
            <a:lvl8pPr marL="3200520" indent="0" algn="ctr">
              <a:buNone/>
              <a:defRPr sz="1600"/>
            </a:lvl8pPr>
            <a:lvl9pPr marL="3657738"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836F115-F19B-9DF1-DB2C-1B8AB12722DA}"/>
              </a:ext>
            </a:extLst>
          </p:cNvPr>
          <p:cNvSpPr>
            <a:spLocks noGrp="1"/>
          </p:cNvSpPr>
          <p:nvPr>
            <p:ph type="dt" sz="half" idx="10"/>
          </p:nvPr>
        </p:nvSpPr>
        <p:spPr/>
        <p:txBody>
          <a:bodyPr/>
          <a:lstStyle/>
          <a:p>
            <a:fld id="{26BC3A1A-73E7-4FED-A39C-CA1D79B002CF}" type="datetimeFigureOut">
              <a:rPr lang="zh-CN" altLang="en-US" smtClean="0"/>
              <a:t>2023/5/31</a:t>
            </a:fld>
            <a:endParaRPr lang="zh-CN" altLang="en-US"/>
          </a:p>
        </p:txBody>
      </p:sp>
      <p:sp>
        <p:nvSpPr>
          <p:cNvPr id="5" name="页脚占位符 4">
            <a:extLst>
              <a:ext uri="{FF2B5EF4-FFF2-40B4-BE49-F238E27FC236}">
                <a16:creationId xmlns:a16="http://schemas.microsoft.com/office/drawing/2014/main" id="{E75BC794-3639-38DA-CF1A-94F6725381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9D0B62-D592-941C-D4D6-878A39E80BC5}"/>
              </a:ext>
            </a:extLst>
          </p:cNvPr>
          <p:cNvSpPr>
            <a:spLocks noGrp="1"/>
          </p:cNvSpPr>
          <p:nvPr>
            <p:ph type="sldNum" sz="quarter" idx="12"/>
          </p:nvPr>
        </p:nvSpPr>
        <p:spPr/>
        <p:txBody>
          <a:body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697113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78FEA-4991-CC1E-1866-3C42E0C9921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6AB99BF-DD50-62EA-39EF-188BAF4C6C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014979-97C3-576C-74F5-BE1DA8038091}"/>
              </a:ext>
            </a:extLst>
          </p:cNvPr>
          <p:cNvSpPr>
            <a:spLocks noGrp="1"/>
          </p:cNvSpPr>
          <p:nvPr>
            <p:ph type="dt" sz="half" idx="10"/>
          </p:nvPr>
        </p:nvSpPr>
        <p:spPr/>
        <p:txBody>
          <a:bodyPr/>
          <a:lstStyle/>
          <a:p>
            <a:fld id="{26BC3A1A-73E7-4FED-A39C-CA1D79B002CF}" type="datetimeFigureOut">
              <a:rPr lang="zh-CN" altLang="en-US" smtClean="0"/>
              <a:t>2023/5/31</a:t>
            </a:fld>
            <a:endParaRPr lang="zh-CN" altLang="en-US"/>
          </a:p>
        </p:txBody>
      </p:sp>
      <p:sp>
        <p:nvSpPr>
          <p:cNvPr id="5" name="页脚占位符 4">
            <a:extLst>
              <a:ext uri="{FF2B5EF4-FFF2-40B4-BE49-F238E27FC236}">
                <a16:creationId xmlns:a16="http://schemas.microsoft.com/office/drawing/2014/main" id="{593F791C-BAA8-ECCD-6461-8D2811E836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B807DD-70F7-84AC-7A3A-E483CC5DEFC0}"/>
              </a:ext>
            </a:extLst>
          </p:cNvPr>
          <p:cNvSpPr>
            <a:spLocks noGrp="1"/>
          </p:cNvSpPr>
          <p:nvPr>
            <p:ph type="sldNum" sz="quarter" idx="12"/>
          </p:nvPr>
        </p:nvSpPr>
        <p:spPr/>
        <p:txBody>
          <a:body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964804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285FF2-F39C-55B3-BDF9-58BB0B93F6F7}"/>
              </a:ext>
            </a:extLst>
          </p:cNvPr>
          <p:cNvSpPr>
            <a:spLocks noGrp="1"/>
          </p:cNvSpPr>
          <p:nvPr>
            <p:ph type="title" orient="vert"/>
          </p:nvPr>
        </p:nvSpPr>
        <p:spPr>
          <a:xfrm>
            <a:off x="8724899"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9A42A21-0D27-8CA2-D03A-1C536F9C78AA}"/>
              </a:ext>
            </a:extLst>
          </p:cNvPr>
          <p:cNvSpPr>
            <a:spLocks noGrp="1"/>
          </p:cNvSpPr>
          <p:nvPr>
            <p:ph type="body" orient="vert" idx="1"/>
          </p:nvPr>
        </p:nvSpPr>
        <p:spPr>
          <a:xfrm>
            <a:off x="838199"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753931-2EC3-F662-D6D2-1092E45E12D9}"/>
              </a:ext>
            </a:extLst>
          </p:cNvPr>
          <p:cNvSpPr>
            <a:spLocks noGrp="1"/>
          </p:cNvSpPr>
          <p:nvPr>
            <p:ph type="dt" sz="half" idx="10"/>
          </p:nvPr>
        </p:nvSpPr>
        <p:spPr/>
        <p:txBody>
          <a:bodyPr/>
          <a:lstStyle/>
          <a:p>
            <a:fld id="{26BC3A1A-73E7-4FED-A39C-CA1D79B002CF}" type="datetimeFigureOut">
              <a:rPr lang="zh-CN" altLang="en-US" smtClean="0"/>
              <a:t>2023/5/31</a:t>
            </a:fld>
            <a:endParaRPr lang="zh-CN" altLang="en-US"/>
          </a:p>
        </p:txBody>
      </p:sp>
      <p:sp>
        <p:nvSpPr>
          <p:cNvPr id="5" name="页脚占位符 4">
            <a:extLst>
              <a:ext uri="{FF2B5EF4-FFF2-40B4-BE49-F238E27FC236}">
                <a16:creationId xmlns:a16="http://schemas.microsoft.com/office/drawing/2014/main" id="{D574557F-54C7-53A8-DEF2-16CAF376D5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9A2E3C-CE2F-881B-1AA3-736BEBBCF0A6}"/>
              </a:ext>
            </a:extLst>
          </p:cNvPr>
          <p:cNvSpPr>
            <a:spLocks noGrp="1"/>
          </p:cNvSpPr>
          <p:nvPr>
            <p:ph type="sldNum" sz="quarter" idx="12"/>
          </p:nvPr>
        </p:nvSpPr>
        <p:spPr/>
        <p:txBody>
          <a:body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978657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11B01BA-F16E-4B6C-88B6-698276D46F12}"/>
              </a:ext>
            </a:extLst>
          </p:cNvPr>
          <p:cNvSpPr/>
          <p:nvPr userDrawn="1"/>
        </p:nvSpPr>
        <p:spPr>
          <a:xfrm>
            <a:off x="0" y="0"/>
            <a:ext cx="12192000" cy="6858000"/>
          </a:xfrm>
          <a:prstGeom prst="rect">
            <a:avLst/>
          </a:prstGeom>
          <a:solidFill>
            <a:srgbClr val="F2F2F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sz="1800"/>
          </a:p>
        </p:txBody>
      </p:sp>
      <p:pic>
        <p:nvPicPr>
          <p:cNvPr id="7" name="图片 6">
            <a:extLst>
              <a:ext uri="{FF2B5EF4-FFF2-40B4-BE49-F238E27FC236}">
                <a16:creationId xmlns:a16="http://schemas.microsoft.com/office/drawing/2014/main" id="{203FE308-9EFF-686D-9B12-755FD04010DD}"/>
              </a:ext>
            </a:extLst>
          </p:cNvPr>
          <p:cNvPicPr>
            <a:picLocks noChangeAspect="1"/>
          </p:cNvPicPr>
          <p:nvPr userDrawn="1"/>
        </p:nvPicPr>
        <p:blipFill rotWithShape="1">
          <a:blip r:embed="rId2" cstate="print"/>
          <a:srcRect l="1" r="-1027"/>
          <a:stretch>
            <a:fillRect/>
          </a:stretch>
        </p:blipFill>
        <p:spPr>
          <a:xfrm>
            <a:off x="9706784" y="94895"/>
            <a:ext cx="2295609" cy="568079"/>
          </a:xfrm>
          <a:prstGeom prst="rect">
            <a:avLst/>
          </a:prstGeom>
        </p:spPr>
      </p:pic>
      <p:grpSp>
        <p:nvGrpSpPr>
          <p:cNvPr id="4" name="组合 3">
            <a:extLst>
              <a:ext uri="{FF2B5EF4-FFF2-40B4-BE49-F238E27FC236}">
                <a16:creationId xmlns:a16="http://schemas.microsoft.com/office/drawing/2014/main" id="{47E387CB-A810-F7D8-9765-FA1F8852BDB2}"/>
              </a:ext>
            </a:extLst>
          </p:cNvPr>
          <p:cNvGrpSpPr/>
          <p:nvPr userDrawn="1"/>
        </p:nvGrpSpPr>
        <p:grpSpPr>
          <a:xfrm rot="16200000">
            <a:off x="96206" y="168592"/>
            <a:ext cx="473710" cy="666116"/>
            <a:chOff x="0" y="387"/>
            <a:chExt cx="746" cy="735"/>
          </a:xfrm>
          <a:solidFill>
            <a:schemeClr val="tx1"/>
          </a:solidFill>
        </p:grpSpPr>
        <p:sp>
          <p:nvSpPr>
            <p:cNvPr id="5" name="矩形 4">
              <a:extLst>
                <a:ext uri="{FF2B5EF4-FFF2-40B4-BE49-F238E27FC236}">
                  <a16:creationId xmlns:a16="http://schemas.microsoft.com/office/drawing/2014/main" id="{4C19B661-BEAE-92E5-029F-B9C4F95099CB}"/>
                </a:ext>
              </a:extLst>
            </p:cNvPr>
            <p:cNvSpPr/>
            <p:nvPr/>
          </p:nvSpPr>
          <p:spPr>
            <a:xfrm>
              <a:off x="0" y="387"/>
              <a:ext cx="746" cy="3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4"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a:extLst>
                <a:ext uri="{FF2B5EF4-FFF2-40B4-BE49-F238E27FC236}">
                  <a16:creationId xmlns:a16="http://schemas.microsoft.com/office/drawing/2014/main" id="{D1068555-066F-A40E-FE17-5985D1152AD2}"/>
                </a:ext>
              </a:extLst>
            </p:cNvPr>
            <p:cNvSpPr/>
            <p:nvPr/>
          </p:nvSpPr>
          <p:spPr>
            <a:xfrm>
              <a:off x="0" y="834"/>
              <a:ext cx="746"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4"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a:extLst>
                <a:ext uri="{FF2B5EF4-FFF2-40B4-BE49-F238E27FC236}">
                  <a16:creationId xmlns:a16="http://schemas.microsoft.com/office/drawing/2014/main" id="{78FA2497-7D7E-91F6-FD0E-497DEACA56BB}"/>
                </a:ext>
              </a:extLst>
            </p:cNvPr>
            <p:cNvSpPr/>
            <p:nvPr/>
          </p:nvSpPr>
          <p:spPr>
            <a:xfrm>
              <a:off x="0" y="1002"/>
              <a:ext cx="746"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4"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10" name="直接连接符 9">
            <a:extLst>
              <a:ext uri="{FF2B5EF4-FFF2-40B4-BE49-F238E27FC236}">
                <a16:creationId xmlns:a16="http://schemas.microsoft.com/office/drawing/2014/main" id="{814A2058-E9DA-1C25-4A43-D1B57D7BD6B2}"/>
              </a:ext>
            </a:extLst>
          </p:cNvPr>
          <p:cNvCxnSpPr/>
          <p:nvPr userDrawn="1"/>
        </p:nvCxnSpPr>
        <p:spPr>
          <a:xfrm>
            <a:off x="389255" y="886460"/>
            <a:ext cx="11277600" cy="0"/>
          </a:xfrm>
          <a:prstGeom prst="line">
            <a:avLst/>
          </a:prstGeom>
          <a:ln w="12700" cmpd="sng">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017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F04F67-E404-4195-85C1-FDA36A7697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B5B48FAC-A02A-4044-A924-4BD3F6DAE991}"/>
              </a:ext>
            </a:extLst>
          </p:cNvPr>
          <p:cNvSpPr/>
          <p:nvPr userDrawn="1"/>
        </p:nvSpPr>
        <p:spPr>
          <a:xfrm>
            <a:off x="0" y="0"/>
            <a:ext cx="12192000" cy="6858000"/>
          </a:xfrm>
          <a:prstGeom prst="rect">
            <a:avLst/>
          </a:prstGeom>
          <a:solidFill>
            <a:srgbClr val="F2F2F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sz="1800"/>
          </a:p>
        </p:txBody>
      </p:sp>
      <p:pic>
        <p:nvPicPr>
          <p:cNvPr id="10" name="图片 9">
            <a:extLst>
              <a:ext uri="{FF2B5EF4-FFF2-40B4-BE49-F238E27FC236}">
                <a16:creationId xmlns:a16="http://schemas.microsoft.com/office/drawing/2014/main" id="{597F9CBA-6FF3-C6EA-C0BF-FF7D277608E0}"/>
              </a:ext>
            </a:extLst>
          </p:cNvPr>
          <p:cNvPicPr>
            <a:picLocks noChangeAspect="1"/>
          </p:cNvPicPr>
          <p:nvPr userDrawn="1"/>
        </p:nvPicPr>
        <p:blipFill rotWithShape="1">
          <a:blip r:embed="rId3" cstate="print"/>
          <a:srcRect l="1" r="-1027"/>
          <a:stretch>
            <a:fillRect/>
          </a:stretch>
        </p:blipFill>
        <p:spPr>
          <a:xfrm>
            <a:off x="9706784" y="94895"/>
            <a:ext cx="2295609" cy="568079"/>
          </a:xfrm>
          <a:prstGeom prst="rect">
            <a:avLst/>
          </a:prstGeom>
        </p:spPr>
      </p:pic>
    </p:spTree>
    <p:extLst>
      <p:ext uri="{BB962C8B-B14F-4D97-AF65-F5344CB8AC3E}">
        <p14:creationId xmlns:p14="http://schemas.microsoft.com/office/powerpoint/2010/main" val="6650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11B01BA-F16E-4B6C-88B6-698276D46F12}"/>
              </a:ext>
            </a:extLst>
          </p:cNvPr>
          <p:cNvSpPr/>
          <p:nvPr userDrawn="1"/>
        </p:nvSpPr>
        <p:spPr>
          <a:xfrm>
            <a:off x="-3168" y="0"/>
            <a:ext cx="12192000" cy="6858000"/>
          </a:xfrm>
          <a:prstGeom prst="rect">
            <a:avLst/>
          </a:prstGeom>
          <a:solidFill>
            <a:srgbClr val="F2F2F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sz="1800"/>
          </a:p>
        </p:txBody>
      </p:sp>
      <p:pic>
        <p:nvPicPr>
          <p:cNvPr id="6" name="图片 5">
            <a:extLst>
              <a:ext uri="{FF2B5EF4-FFF2-40B4-BE49-F238E27FC236}">
                <a16:creationId xmlns:a16="http://schemas.microsoft.com/office/drawing/2014/main" id="{9B2CEF12-83DE-3C98-2A60-D6F3601E6934}"/>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8521902" y="213510"/>
            <a:ext cx="998443" cy="432090"/>
          </a:xfrm>
          <a:prstGeom prst="rect">
            <a:avLst/>
          </a:prstGeom>
        </p:spPr>
      </p:pic>
      <p:pic>
        <p:nvPicPr>
          <p:cNvPr id="7" name="图片 6">
            <a:extLst>
              <a:ext uri="{FF2B5EF4-FFF2-40B4-BE49-F238E27FC236}">
                <a16:creationId xmlns:a16="http://schemas.microsoft.com/office/drawing/2014/main" id="{203FE308-9EFF-686D-9B12-755FD04010DD}"/>
              </a:ext>
            </a:extLst>
          </p:cNvPr>
          <p:cNvPicPr>
            <a:picLocks noChangeAspect="1"/>
          </p:cNvPicPr>
          <p:nvPr userDrawn="1"/>
        </p:nvPicPr>
        <p:blipFill rotWithShape="1">
          <a:blip r:embed="rId3" cstate="print"/>
          <a:srcRect l="1" r="-1027"/>
          <a:stretch>
            <a:fillRect/>
          </a:stretch>
        </p:blipFill>
        <p:spPr>
          <a:xfrm>
            <a:off x="9706784" y="94895"/>
            <a:ext cx="2295609" cy="568079"/>
          </a:xfrm>
          <a:prstGeom prst="rect">
            <a:avLst/>
          </a:prstGeom>
        </p:spPr>
      </p:pic>
      <p:grpSp>
        <p:nvGrpSpPr>
          <p:cNvPr id="4" name="组合 3">
            <a:extLst>
              <a:ext uri="{FF2B5EF4-FFF2-40B4-BE49-F238E27FC236}">
                <a16:creationId xmlns:a16="http://schemas.microsoft.com/office/drawing/2014/main" id="{47E387CB-A810-F7D8-9765-FA1F8852BDB2}"/>
              </a:ext>
            </a:extLst>
          </p:cNvPr>
          <p:cNvGrpSpPr/>
          <p:nvPr userDrawn="1"/>
        </p:nvGrpSpPr>
        <p:grpSpPr>
          <a:xfrm rot="16200000">
            <a:off x="93038" y="158529"/>
            <a:ext cx="473710" cy="666116"/>
            <a:chOff x="0" y="387"/>
            <a:chExt cx="746" cy="735"/>
          </a:xfrm>
          <a:solidFill>
            <a:schemeClr val="tx1"/>
          </a:solidFill>
        </p:grpSpPr>
        <p:sp>
          <p:nvSpPr>
            <p:cNvPr id="5" name="矩形 4">
              <a:extLst>
                <a:ext uri="{FF2B5EF4-FFF2-40B4-BE49-F238E27FC236}">
                  <a16:creationId xmlns:a16="http://schemas.microsoft.com/office/drawing/2014/main" id="{4C19B661-BEAE-92E5-029F-B9C4F95099CB}"/>
                </a:ext>
              </a:extLst>
            </p:cNvPr>
            <p:cNvSpPr/>
            <p:nvPr/>
          </p:nvSpPr>
          <p:spPr>
            <a:xfrm>
              <a:off x="0" y="387"/>
              <a:ext cx="746" cy="3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4"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a:extLst>
                <a:ext uri="{FF2B5EF4-FFF2-40B4-BE49-F238E27FC236}">
                  <a16:creationId xmlns:a16="http://schemas.microsoft.com/office/drawing/2014/main" id="{D1068555-066F-A40E-FE17-5985D1152AD2}"/>
                </a:ext>
              </a:extLst>
            </p:cNvPr>
            <p:cNvSpPr/>
            <p:nvPr/>
          </p:nvSpPr>
          <p:spPr>
            <a:xfrm>
              <a:off x="0" y="834"/>
              <a:ext cx="746"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4"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a:extLst>
                <a:ext uri="{FF2B5EF4-FFF2-40B4-BE49-F238E27FC236}">
                  <a16:creationId xmlns:a16="http://schemas.microsoft.com/office/drawing/2014/main" id="{78FA2497-7D7E-91F6-FD0E-497DEACA56BB}"/>
                </a:ext>
              </a:extLst>
            </p:cNvPr>
            <p:cNvSpPr/>
            <p:nvPr/>
          </p:nvSpPr>
          <p:spPr>
            <a:xfrm>
              <a:off x="0" y="1002"/>
              <a:ext cx="746" cy="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4"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10" name="直接连接符 9">
            <a:extLst>
              <a:ext uri="{FF2B5EF4-FFF2-40B4-BE49-F238E27FC236}">
                <a16:creationId xmlns:a16="http://schemas.microsoft.com/office/drawing/2014/main" id="{814A2058-E9DA-1C25-4A43-D1B57D7BD6B2}"/>
              </a:ext>
            </a:extLst>
          </p:cNvPr>
          <p:cNvCxnSpPr/>
          <p:nvPr userDrawn="1"/>
        </p:nvCxnSpPr>
        <p:spPr>
          <a:xfrm>
            <a:off x="389255" y="886460"/>
            <a:ext cx="11277600" cy="0"/>
          </a:xfrm>
          <a:prstGeom prst="line">
            <a:avLst/>
          </a:prstGeom>
          <a:ln w="12700" cmpd="sng">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1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F04F67-E404-4195-85C1-FDA36A7697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B5B48FAC-A02A-4044-A924-4BD3F6DAE991}"/>
              </a:ext>
            </a:extLst>
          </p:cNvPr>
          <p:cNvSpPr/>
          <p:nvPr userDrawn="1"/>
        </p:nvSpPr>
        <p:spPr>
          <a:xfrm>
            <a:off x="0" y="0"/>
            <a:ext cx="12192000" cy="6858000"/>
          </a:xfrm>
          <a:prstGeom prst="rect">
            <a:avLst/>
          </a:prstGeom>
          <a:solidFill>
            <a:srgbClr val="F2F2F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sz="1800"/>
          </a:p>
        </p:txBody>
      </p:sp>
      <p:pic>
        <p:nvPicPr>
          <p:cNvPr id="10" name="图片 9">
            <a:extLst>
              <a:ext uri="{FF2B5EF4-FFF2-40B4-BE49-F238E27FC236}">
                <a16:creationId xmlns:a16="http://schemas.microsoft.com/office/drawing/2014/main" id="{597F9CBA-6FF3-C6EA-C0BF-FF7D277608E0}"/>
              </a:ext>
            </a:extLst>
          </p:cNvPr>
          <p:cNvPicPr>
            <a:picLocks noChangeAspect="1"/>
          </p:cNvPicPr>
          <p:nvPr userDrawn="1"/>
        </p:nvPicPr>
        <p:blipFill rotWithShape="1">
          <a:blip r:embed="rId3" cstate="print"/>
          <a:srcRect l="1" r="-1027"/>
          <a:stretch>
            <a:fillRect/>
          </a:stretch>
        </p:blipFill>
        <p:spPr>
          <a:xfrm>
            <a:off x="9706784" y="94895"/>
            <a:ext cx="2295609" cy="568079"/>
          </a:xfrm>
          <a:prstGeom prst="rect">
            <a:avLst/>
          </a:prstGeom>
        </p:spPr>
      </p:pic>
      <p:pic>
        <p:nvPicPr>
          <p:cNvPr id="11" name="图片 10">
            <a:extLst>
              <a:ext uri="{FF2B5EF4-FFF2-40B4-BE49-F238E27FC236}">
                <a16:creationId xmlns:a16="http://schemas.microsoft.com/office/drawing/2014/main" id="{3CF690DA-2A45-6A1A-073A-F11AEA635294}"/>
              </a:ext>
            </a:extLst>
          </p:cNvPr>
          <p:cNvPicPr>
            <a:picLocks noChangeAspect="1"/>
          </p:cNvPicPr>
          <p:nvPr userDrawn="1"/>
        </p:nvPicPr>
        <p:blipFill>
          <a:blip r:embed="rId4">
            <a:duotone>
              <a:prstClr val="black"/>
              <a:schemeClr val="accent2">
                <a:tint val="45000"/>
                <a:satMod val="400000"/>
              </a:schemeClr>
            </a:duotone>
          </a:blip>
          <a:stretch>
            <a:fillRect/>
          </a:stretch>
        </p:blipFill>
        <p:spPr>
          <a:xfrm>
            <a:off x="8518734" y="172693"/>
            <a:ext cx="998443" cy="432090"/>
          </a:xfrm>
          <a:prstGeom prst="rect">
            <a:avLst/>
          </a:prstGeom>
        </p:spPr>
      </p:pic>
    </p:spTree>
    <p:extLst>
      <p:ext uri="{BB962C8B-B14F-4D97-AF65-F5344CB8AC3E}">
        <p14:creationId xmlns:p14="http://schemas.microsoft.com/office/powerpoint/2010/main" val="2877892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EDBD8-EEBB-813E-A370-BE609AE55A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B353A9-EEE8-17D9-3C9E-F4F1FB288A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6B26E60-0749-9B88-0E60-57AF699E9623}"/>
              </a:ext>
            </a:extLst>
          </p:cNvPr>
          <p:cNvSpPr>
            <a:spLocks noGrp="1"/>
          </p:cNvSpPr>
          <p:nvPr>
            <p:ph type="dt" sz="half" idx="10"/>
          </p:nvPr>
        </p:nvSpPr>
        <p:spPr/>
        <p:txBody>
          <a:bodyPr/>
          <a:lstStyle/>
          <a:p>
            <a:fld id="{26BC3A1A-73E7-4FED-A39C-CA1D79B002CF}" type="datetimeFigureOut">
              <a:rPr lang="zh-CN" altLang="en-US" smtClean="0"/>
              <a:t>2023/5/31</a:t>
            </a:fld>
            <a:endParaRPr lang="zh-CN" altLang="en-US"/>
          </a:p>
        </p:txBody>
      </p:sp>
      <p:sp>
        <p:nvSpPr>
          <p:cNvPr id="5" name="页脚占位符 4">
            <a:extLst>
              <a:ext uri="{FF2B5EF4-FFF2-40B4-BE49-F238E27FC236}">
                <a16:creationId xmlns:a16="http://schemas.microsoft.com/office/drawing/2014/main" id="{E4C69EC7-7FE4-567A-6598-564E12F7B3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106A98-4117-8E39-1C9B-E2B7D5B8D377}"/>
              </a:ext>
            </a:extLst>
          </p:cNvPr>
          <p:cNvSpPr>
            <a:spLocks noGrp="1"/>
          </p:cNvSpPr>
          <p:nvPr>
            <p:ph type="sldNum" sz="quarter" idx="12"/>
          </p:nvPr>
        </p:nvSpPr>
        <p:spPr/>
        <p:txBody>
          <a:body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1898316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6481F-D0AF-81CA-D971-E20465D0B2DC}"/>
              </a:ext>
            </a:extLst>
          </p:cNvPr>
          <p:cNvSpPr>
            <a:spLocks noGrp="1"/>
          </p:cNvSpPr>
          <p:nvPr>
            <p:ph type="title"/>
          </p:nvPr>
        </p:nvSpPr>
        <p:spPr>
          <a:xfrm>
            <a:off x="831853"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A3F1A29-7C36-0C28-B86E-645966A89DB9}"/>
              </a:ext>
            </a:extLst>
          </p:cNvPr>
          <p:cNvSpPr>
            <a:spLocks noGrp="1"/>
          </p:cNvSpPr>
          <p:nvPr>
            <p:ph type="body" idx="1"/>
          </p:nvPr>
        </p:nvSpPr>
        <p:spPr>
          <a:xfrm>
            <a:off x="831853" y="4589466"/>
            <a:ext cx="10515600" cy="1500187"/>
          </a:xfrm>
        </p:spPr>
        <p:txBody>
          <a:bodyPr/>
          <a:lstStyle>
            <a:lvl1pPr marL="0" indent="0">
              <a:buNone/>
              <a:defRPr sz="2400">
                <a:solidFill>
                  <a:schemeClr val="tx1">
                    <a:tint val="75000"/>
                  </a:schemeClr>
                </a:solidFill>
              </a:defRPr>
            </a:lvl1pPr>
            <a:lvl2pPr marL="457217" indent="0">
              <a:buNone/>
              <a:defRPr sz="2000">
                <a:solidFill>
                  <a:schemeClr val="tx1">
                    <a:tint val="75000"/>
                  </a:schemeClr>
                </a:solidFill>
              </a:defRPr>
            </a:lvl2pPr>
            <a:lvl3pPr marL="914434" indent="0">
              <a:buNone/>
              <a:defRPr sz="1800">
                <a:solidFill>
                  <a:schemeClr val="tx1">
                    <a:tint val="75000"/>
                  </a:schemeClr>
                </a:solidFill>
              </a:defRPr>
            </a:lvl3pPr>
            <a:lvl4pPr marL="1371651" indent="0">
              <a:buNone/>
              <a:defRPr sz="1600">
                <a:solidFill>
                  <a:schemeClr val="tx1">
                    <a:tint val="75000"/>
                  </a:schemeClr>
                </a:solidFill>
              </a:defRPr>
            </a:lvl4pPr>
            <a:lvl5pPr marL="1828869" indent="0">
              <a:buNone/>
              <a:defRPr sz="1600">
                <a:solidFill>
                  <a:schemeClr val="tx1">
                    <a:tint val="75000"/>
                  </a:schemeClr>
                </a:solidFill>
              </a:defRPr>
            </a:lvl5pPr>
            <a:lvl6pPr marL="2286086" indent="0">
              <a:buNone/>
              <a:defRPr sz="1600">
                <a:solidFill>
                  <a:schemeClr val="tx1">
                    <a:tint val="75000"/>
                  </a:schemeClr>
                </a:solidFill>
              </a:defRPr>
            </a:lvl6pPr>
            <a:lvl7pPr marL="2743302" indent="0">
              <a:buNone/>
              <a:defRPr sz="1600">
                <a:solidFill>
                  <a:schemeClr val="tx1">
                    <a:tint val="75000"/>
                  </a:schemeClr>
                </a:solidFill>
              </a:defRPr>
            </a:lvl7pPr>
            <a:lvl8pPr marL="3200520" indent="0">
              <a:buNone/>
              <a:defRPr sz="1600">
                <a:solidFill>
                  <a:schemeClr val="tx1">
                    <a:tint val="75000"/>
                  </a:schemeClr>
                </a:solidFill>
              </a:defRPr>
            </a:lvl8pPr>
            <a:lvl9pPr marL="3657738"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14C401-DD60-9660-57E6-E5807EB7C329}"/>
              </a:ext>
            </a:extLst>
          </p:cNvPr>
          <p:cNvSpPr>
            <a:spLocks noGrp="1"/>
          </p:cNvSpPr>
          <p:nvPr>
            <p:ph type="dt" sz="half" idx="10"/>
          </p:nvPr>
        </p:nvSpPr>
        <p:spPr/>
        <p:txBody>
          <a:bodyPr/>
          <a:lstStyle/>
          <a:p>
            <a:fld id="{26BC3A1A-73E7-4FED-A39C-CA1D79B002CF}" type="datetimeFigureOut">
              <a:rPr lang="zh-CN" altLang="en-US" smtClean="0"/>
              <a:t>2023/5/31</a:t>
            </a:fld>
            <a:endParaRPr lang="zh-CN" altLang="en-US"/>
          </a:p>
        </p:txBody>
      </p:sp>
      <p:sp>
        <p:nvSpPr>
          <p:cNvPr id="5" name="页脚占位符 4">
            <a:extLst>
              <a:ext uri="{FF2B5EF4-FFF2-40B4-BE49-F238E27FC236}">
                <a16:creationId xmlns:a16="http://schemas.microsoft.com/office/drawing/2014/main" id="{E2B3CC61-9133-9A97-0AB7-EEEAF59DDD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3C4F2A-7C4F-786A-BE3B-A0AF68597AA5}"/>
              </a:ext>
            </a:extLst>
          </p:cNvPr>
          <p:cNvSpPr>
            <a:spLocks noGrp="1"/>
          </p:cNvSpPr>
          <p:nvPr>
            <p:ph type="sldNum" sz="quarter" idx="12"/>
          </p:nvPr>
        </p:nvSpPr>
        <p:spPr/>
        <p:txBody>
          <a:body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2180964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E9CA0-29AB-4FE2-361C-F1AB4F1EF2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DDDC69-7648-59DF-5A87-2975E7DB6F7C}"/>
              </a:ext>
            </a:extLst>
          </p:cNvPr>
          <p:cNvSpPr>
            <a:spLocks noGrp="1"/>
          </p:cNvSpPr>
          <p:nvPr>
            <p:ph sz="half" idx="1"/>
          </p:nvPr>
        </p:nvSpPr>
        <p:spPr>
          <a:xfrm>
            <a:off x="838201"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9F1A39-03FE-1D31-AED7-CF272BC584D0}"/>
              </a:ext>
            </a:extLst>
          </p:cNvPr>
          <p:cNvSpPr>
            <a:spLocks noGrp="1"/>
          </p:cNvSpPr>
          <p:nvPr>
            <p:ph sz="half" idx="2"/>
          </p:nvPr>
        </p:nvSpPr>
        <p:spPr>
          <a:xfrm>
            <a:off x="6172201"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A751A0-D5F4-6F86-3441-BFA49B100761}"/>
              </a:ext>
            </a:extLst>
          </p:cNvPr>
          <p:cNvSpPr>
            <a:spLocks noGrp="1"/>
          </p:cNvSpPr>
          <p:nvPr>
            <p:ph type="dt" sz="half" idx="10"/>
          </p:nvPr>
        </p:nvSpPr>
        <p:spPr/>
        <p:txBody>
          <a:bodyPr/>
          <a:lstStyle/>
          <a:p>
            <a:fld id="{26BC3A1A-73E7-4FED-A39C-CA1D79B002CF}" type="datetimeFigureOut">
              <a:rPr lang="zh-CN" altLang="en-US" smtClean="0"/>
              <a:t>2023/5/31</a:t>
            </a:fld>
            <a:endParaRPr lang="zh-CN" altLang="en-US"/>
          </a:p>
        </p:txBody>
      </p:sp>
      <p:sp>
        <p:nvSpPr>
          <p:cNvPr id="6" name="页脚占位符 5">
            <a:extLst>
              <a:ext uri="{FF2B5EF4-FFF2-40B4-BE49-F238E27FC236}">
                <a16:creationId xmlns:a16="http://schemas.microsoft.com/office/drawing/2014/main" id="{BF1099B7-FEA8-1B24-AE21-6C9CB8A266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A85C16-3BA0-D786-4D3D-5E41494DFB1A}"/>
              </a:ext>
            </a:extLst>
          </p:cNvPr>
          <p:cNvSpPr>
            <a:spLocks noGrp="1"/>
          </p:cNvSpPr>
          <p:nvPr>
            <p:ph type="sldNum" sz="quarter" idx="12"/>
          </p:nvPr>
        </p:nvSpPr>
        <p:spPr/>
        <p:txBody>
          <a:body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3961078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5285-43CE-E32E-C5BA-275DBE4D333B}"/>
              </a:ext>
            </a:extLst>
          </p:cNvPr>
          <p:cNvSpPr>
            <a:spLocks noGrp="1"/>
          </p:cNvSpPr>
          <p:nvPr>
            <p:ph type="title"/>
          </p:nvPr>
        </p:nvSpPr>
        <p:spPr>
          <a:xfrm>
            <a:off x="839789"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8750B9C-B336-2DA0-923F-20BDDD532311}"/>
              </a:ext>
            </a:extLst>
          </p:cNvPr>
          <p:cNvSpPr>
            <a:spLocks noGrp="1"/>
          </p:cNvSpPr>
          <p:nvPr>
            <p:ph type="body" idx="1"/>
          </p:nvPr>
        </p:nvSpPr>
        <p:spPr>
          <a:xfrm>
            <a:off x="839793" y="1681163"/>
            <a:ext cx="5157787" cy="823912"/>
          </a:xfrm>
        </p:spPr>
        <p:txBody>
          <a:bodyPr anchor="b"/>
          <a:lstStyle>
            <a:lvl1pPr marL="0" indent="0">
              <a:buNone/>
              <a:defRPr sz="2400" b="1"/>
            </a:lvl1pPr>
            <a:lvl2pPr marL="457217" indent="0">
              <a:buNone/>
              <a:defRPr sz="2000" b="1"/>
            </a:lvl2pPr>
            <a:lvl3pPr marL="914434" indent="0">
              <a:buNone/>
              <a:defRPr sz="1800" b="1"/>
            </a:lvl3pPr>
            <a:lvl4pPr marL="1371651" indent="0">
              <a:buNone/>
              <a:defRPr sz="1600" b="1"/>
            </a:lvl4pPr>
            <a:lvl5pPr marL="1828869" indent="0">
              <a:buNone/>
              <a:defRPr sz="1600" b="1"/>
            </a:lvl5pPr>
            <a:lvl6pPr marL="2286086" indent="0">
              <a:buNone/>
              <a:defRPr sz="1600" b="1"/>
            </a:lvl6pPr>
            <a:lvl7pPr marL="2743302" indent="0">
              <a:buNone/>
              <a:defRPr sz="1600" b="1"/>
            </a:lvl7pPr>
            <a:lvl8pPr marL="3200520" indent="0">
              <a:buNone/>
              <a:defRPr sz="1600" b="1"/>
            </a:lvl8pPr>
            <a:lvl9pPr marL="3657738"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F126983-7123-B61F-30EA-554EAE32CF4A}"/>
              </a:ext>
            </a:extLst>
          </p:cNvPr>
          <p:cNvSpPr>
            <a:spLocks noGrp="1"/>
          </p:cNvSpPr>
          <p:nvPr>
            <p:ph sz="half" idx="2"/>
          </p:nvPr>
        </p:nvSpPr>
        <p:spPr>
          <a:xfrm>
            <a:off x="839793" y="2505076"/>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A431F74-0F4B-D845-3B12-6EDA9453C1A1}"/>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17" indent="0">
              <a:buNone/>
              <a:defRPr sz="2000" b="1"/>
            </a:lvl2pPr>
            <a:lvl3pPr marL="914434" indent="0">
              <a:buNone/>
              <a:defRPr sz="1800" b="1"/>
            </a:lvl3pPr>
            <a:lvl4pPr marL="1371651" indent="0">
              <a:buNone/>
              <a:defRPr sz="1600" b="1"/>
            </a:lvl4pPr>
            <a:lvl5pPr marL="1828869" indent="0">
              <a:buNone/>
              <a:defRPr sz="1600" b="1"/>
            </a:lvl5pPr>
            <a:lvl6pPr marL="2286086" indent="0">
              <a:buNone/>
              <a:defRPr sz="1600" b="1"/>
            </a:lvl6pPr>
            <a:lvl7pPr marL="2743302" indent="0">
              <a:buNone/>
              <a:defRPr sz="1600" b="1"/>
            </a:lvl7pPr>
            <a:lvl8pPr marL="3200520" indent="0">
              <a:buNone/>
              <a:defRPr sz="1600" b="1"/>
            </a:lvl8pPr>
            <a:lvl9pPr marL="3657738"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FE41C4E-F424-2D7B-AB25-58772D153631}"/>
              </a:ext>
            </a:extLst>
          </p:cNvPr>
          <p:cNvSpPr>
            <a:spLocks noGrp="1"/>
          </p:cNvSpPr>
          <p:nvPr>
            <p:ph sz="quarter" idx="4"/>
          </p:nvPr>
        </p:nvSpPr>
        <p:spPr>
          <a:xfrm>
            <a:off x="6172203" y="2505076"/>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EC8440-A055-B9BD-284D-C32BFA646B7F}"/>
              </a:ext>
            </a:extLst>
          </p:cNvPr>
          <p:cNvSpPr>
            <a:spLocks noGrp="1"/>
          </p:cNvSpPr>
          <p:nvPr>
            <p:ph type="dt" sz="half" idx="10"/>
          </p:nvPr>
        </p:nvSpPr>
        <p:spPr/>
        <p:txBody>
          <a:bodyPr/>
          <a:lstStyle/>
          <a:p>
            <a:fld id="{26BC3A1A-73E7-4FED-A39C-CA1D79B002CF}" type="datetimeFigureOut">
              <a:rPr lang="zh-CN" altLang="en-US" smtClean="0"/>
              <a:t>2023/5/31</a:t>
            </a:fld>
            <a:endParaRPr lang="zh-CN" altLang="en-US"/>
          </a:p>
        </p:txBody>
      </p:sp>
      <p:sp>
        <p:nvSpPr>
          <p:cNvPr id="8" name="页脚占位符 7">
            <a:extLst>
              <a:ext uri="{FF2B5EF4-FFF2-40B4-BE49-F238E27FC236}">
                <a16:creationId xmlns:a16="http://schemas.microsoft.com/office/drawing/2014/main" id="{ED77847E-6336-4317-C3D1-3FB6AC61240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F4E17F3-E6EE-E1B5-7BB7-A01BB22D8457}"/>
              </a:ext>
            </a:extLst>
          </p:cNvPr>
          <p:cNvSpPr>
            <a:spLocks noGrp="1"/>
          </p:cNvSpPr>
          <p:nvPr>
            <p:ph type="sldNum" sz="quarter" idx="12"/>
          </p:nvPr>
        </p:nvSpPr>
        <p:spPr/>
        <p:txBody>
          <a:body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4097678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4CE52-3F31-9D47-D4D5-703D97470EA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0AB7561-F494-5239-1E5B-4AA7BFC2BB79}"/>
              </a:ext>
            </a:extLst>
          </p:cNvPr>
          <p:cNvSpPr>
            <a:spLocks noGrp="1"/>
          </p:cNvSpPr>
          <p:nvPr>
            <p:ph type="dt" sz="half" idx="10"/>
          </p:nvPr>
        </p:nvSpPr>
        <p:spPr/>
        <p:txBody>
          <a:bodyPr/>
          <a:lstStyle/>
          <a:p>
            <a:fld id="{26BC3A1A-73E7-4FED-A39C-CA1D79B002CF}" type="datetimeFigureOut">
              <a:rPr lang="zh-CN" altLang="en-US" smtClean="0"/>
              <a:t>2023/5/31</a:t>
            </a:fld>
            <a:endParaRPr lang="zh-CN" altLang="en-US"/>
          </a:p>
        </p:txBody>
      </p:sp>
      <p:sp>
        <p:nvSpPr>
          <p:cNvPr id="4" name="页脚占位符 3">
            <a:extLst>
              <a:ext uri="{FF2B5EF4-FFF2-40B4-BE49-F238E27FC236}">
                <a16:creationId xmlns:a16="http://schemas.microsoft.com/office/drawing/2014/main" id="{04575B0B-ACBB-7B8D-CB4E-037FE44854D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4615F87-FDFC-40D6-3AAC-37DAFA7C8E92}"/>
              </a:ext>
            </a:extLst>
          </p:cNvPr>
          <p:cNvSpPr>
            <a:spLocks noGrp="1"/>
          </p:cNvSpPr>
          <p:nvPr>
            <p:ph type="sldNum" sz="quarter" idx="12"/>
          </p:nvPr>
        </p:nvSpPr>
        <p:spPr/>
        <p:txBody>
          <a:body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390652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280441-FCD1-60FB-98E6-D6347219D6FB}"/>
              </a:ext>
            </a:extLst>
          </p:cNvPr>
          <p:cNvSpPr>
            <a:spLocks noGrp="1"/>
          </p:cNvSpPr>
          <p:nvPr>
            <p:ph type="dt" sz="half" idx="10"/>
          </p:nvPr>
        </p:nvSpPr>
        <p:spPr/>
        <p:txBody>
          <a:bodyPr/>
          <a:lstStyle/>
          <a:p>
            <a:fld id="{26BC3A1A-73E7-4FED-A39C-CA1D79B002CF}" type="datetimeFigureOut">
              <a:rPr lang="zh-CN" altLang="en-US" smtClean="0"/>
              <a:t>2023/5/31</a:t>
            </a:fld>
            <a:endParaRPr lang="zh-CN" altLang="en-US"/>
          </a:p>
        </p:txBody>
      </p:sp>
      <p:sp>
        <p:nvSpPr>
          <p:cNvPr id="3" name="页脚占位符 2">
            <a:extLst>
              <a:ext uri="{FF2B5EF4-FFF2-40B4-BE49-F238E27FC236}">
                <a16:creationId xmlns:a16="http://schemas.microsoft.com/office/drawing/2014/main" id="{0E490D7D-BE31-F1EB-3F97-2B2EDF349F4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EACA7F0-7BE9-18EC-0C13-BAEC43C29EEC}"/>
              </a:ext>
            </a:extLst>
          </p:cNvPr>
          <p:cNvSpPr>
            <a:spLocks noGrp="1"/>
          </p:cNvSpPr>
          <p:nvPr>
            <p:ph type="sldNum" sz="quarter" idx="12"/>
          </p:nvPr>
        </p:nvSpPr>
        <p:spPr/>
        <p:txBody>
          <a:body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382061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75FEBC-60DA-9A91-7899-5667F1812753}"/>
              </a:ext>
            </a:extLst>
          </p:cNvPr>
          <p:cNvSpPr>
            <a:spLocks noGrp="1"/>
          </p:cNvSpPr>
          <p:nvPr>
            <p:ph type="title"/>
          </p:nvPr>
        </p:nvSpPr>
        <p:spPr>
          <a:xfrm>
            <a:off x="839791" y="457200"/>
            <a:ext cx="3932236"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6DBA13-FCA6-4CB0-F370-D158EA17262C}"/>
              </a:ext>
            </a:extLst>
          </p:cNvPr>
          <p:cNvSpPr>
            <a:spLocks noGrp="1"/>
          </p:cNvSpPr>
          <p:nvPr>
            <p:ph idx="1"/>
          </p:nvPr>
        </p:nvSpPr>
        <p:spPr>
          <a:xfrm>
            <a:off x="5183192"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795673-B7C6-27CD-A5EA-1A1B2DF1B0BD}"/>
              </a:ext>
            </a:extLst>
          </p:cNvPr>
          <p:cNvSpPr>
            <a:spLocks noGrp="1"/>
          </p:cNvSpPr>
          <p:nvPr>
            <p:ph type="body" sz="half" idx="2"/>
          </p:nvPr>
        </p:nvSpPr>
        <p:spPr>
          <a:xfrm>
            <a:off x="839791" y="2057400"/>
            <a:ext cx="3932236" cy="3811588"/>
          </a:xfrm>
        </p:spPr>
        <p:txBody>
          <a:bodyPr/>
          <a:lstStyle>
            <a:lvl1pPr marL="0" indent="0">
              <a:buNone/>
              <a:defRPr sz="1600"/>
            </a:lvl1pPr>
            <a:lvl2pPr marL="457217" indent="0">
              <a:buNone/>
              <a:defRPr sz="1400"/>
            </a:lvl2pPr>
            <a:lvl3pPr marL="914434" indent="0">
              <a:buNone/>
              <a:defRPr sz="1200"/>
            </a:lvl3pPr>
            <a:lvl4pPr marL="1371651" indent="0">
              <a:buNone/>
              <a:defRPr sz="1000"/>
            </a:lvl4pPr>
            <a:lvl5pPr marL="1828869" indent="0">
              <a:buNone/>
              <a:defRPr sz="1000"/>
            </a:lvl5pPr>
            <a:lvl6pPr marL="2286086" indent="0">
              <a:buNone/>
              <a:defRPr sz="1000"/>
            </a:lvl6pPr>
            <a:lvl7pPr marL="2743302" indent="0">
              <a:buNone/>
              <a:defRPr sz="1000"/>
            </a:lvl7pPr>
            <a:lvl8pPr marL="3200520" indent="0">
              <a:buNone/>
              <a:defRPr sz="1000"/>
            </a:lvl8pPr>
            <a:lvl9pPr marL="3657738"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A609AD1-1771-FA50-3516-EAC11F12CC5C}"/>
              </a:ext>
            </a:extLst>
          </p:cNvPr>
          <p:cNvSpPr>
            <a:spLocks noGrp="1"/>
          </p:cNvSpPr>
          <p:nvPr>
            <p:ph type="dt" sz="half" idx="10"/>
          </p:nvPr>
        </p:nvSpPr>
        <p:spPr/>
        <p:txBody>
          <a:bodyPr/>
          <a:lstStyle/>
          <a:p>
            <a:fld id="{26BC3A1A-73E7-4FED-A39C-CA1D79B002CF}" type="datetimeFigureOut">
              <a:rPr lang="zh-CN" altLang="en-US" smtClean="0"/>
              <a:t>2023/5/31</a:t>
            </a:fld>
            <a:endParaRPr lang="zh-CN" altLang="en-US"/>
          </a:p>
        </p:txBody>
      </p:sp>
      <p:sp>
        <p:nvSpPr>
          <p:cNvPr id="6" name="页脚占位符 5">
            <a:extLst>
              <a:ext uri="{FF2B5EF4-FFF2-40B4-BE49-F238E27FC236}">
                <a16:creationId xmlns:a16="http://schemas.microsoft.com/office/drawing/2014/main" id="{D387ECBE-3230-E460-711D-D4028FCDF1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0BD35D-B1EE-D907-AB6E-AE76615F6C69}"/>
              </a:ext>
            </a:extLst>
          </p:cNvPr>
          <p:cNvSpPr>
            <a:spLocks noGrp="1"/>
          </p:cNvSpPr>
          <p:nvPr>
            <p:ph type="sldNum" sz="quarter" idx="12"/>
          </p:nvPr>
        </p:nvSpPr>
        <p:spPr/>
        <p:txBody>
          <a:body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3378269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58B2E-3489-5CA5-D679-46D8697A5996}"/>
              </a:ext>
            </a:extLst>
          </p:cNvPr>
          <p:cNvSpPr>
            <a:spLocks noGrp="1"/>
          </p:cNvSpPr>
          <p:nvPr>
            <p:ph type="title"/>
          </p:nvPr>
        </p:nvSpPr>
        <p:spPr>
          <a:xfrm>
            <a:off x="839791" y="457200"/>
            <a:ext cx="3932236"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4630467-8E7B-303A-694D-A4FB735DA5B6}"/>
              </a:ext>
            </a:extLst>
          </p:cNvPr>
          <p:cNvSpPr>
            <a:spLocks noGrp="1"/>
          </p:cNvSpPr>
          <p:nvPr>
            <p:ph type="pic" idx="1"/>
          </p:nvPr>
        </p:nvSpPr>
        <p:spPr>
          <a:xfrm>
            <a:off x="5183192" y="987425"/>
            <a:ext cx="6172201" cy="4873625"/>
          </a:xfrm>
        </p:spPr>
        <p:txBody>
          <a:bodyPr/>
          <a:lstStyle>
            <a:lvl1pPr marL="0" indent="0">
              <a:buNone/>
              <a:defRPr sz="3200"/>
            </a:lvl1pPr>
            <a:lvl2pPr marL="457217" indent="0">
              <a:buNone/>
              <a:defRPr sz="2800"/>
            </a:lvl2pPr>
            <a:lvl3pPr marL="914434" indent="0">
              <a:buNone/>
              <a:defRPr sz="2400"/>
            </a:lvl3pPr>
            <a:lvl4pPr marL="1371651" indent="0">
              <a:buNone/>
              <a:defRPr sz="2000"/>
            </a:lvl4pPr>
            <a:lvl5pPr marL="1828869" indent="0">
              <a:buNone/>
              <a:defRPr sz="2000"/>
            </a:lvl5pPr>
            <a:lvl6pPr marL="2286086" indent="0">
              <a:buNone/>
              <a:defRPr sz="2000"/>
            </a:lvl6pPr>
            <a:lvl7pPr marL="2743302" indent="0">
              <a:buNone/>
              <a:defRPr sz="2000"/>
            </a:lvl7pPr>
            <a:lvl8pPr marL="3200520" indent="0">
              <a:buNone/>
              <a:defRPr sz="2000"/>
            </a:lvl8pPr>
            <a:lvl9pPr marL="3657738" indent="0">
              <a:buNone/>
              <a:defRPr sz="2000"/>
            </a:lvl9pPr>
          </a:lstStyle>
          <a:p>
            <a:endParaRPr lang="zh-CN" altLang="en-US"/>
          </a:p>
        </p:txBody>
      </p:sp>
      <p:sp>
        <p:nvSpPr>
          <p:cNvPr id="4" name="文本占位符 3">
            <a:extLst>
              <a:ext uri="{FF2B5EF4-FFF2-40B4-BE49-F238E27FC236}">
                <a16:creationId xmlns:a16="http://schemas.microsoft.com/office/drawing/2014/main" id="{6DA7A3BB-4C6E-6683-116A-C59A20159271}"/>
              </a:ext>
            </a:extLst>
          </p:cNvPr>
          <p:cNvSpPr>
            <a:spLocks noGrp="1"/>
          </p:cNvSpPr>
          <p:nvPr>
            <p:ph type="body" sz="half" idx="2"/>
          </p:nvPr>
        </p:nvSpPr>
        <p:spPr>
          <a:xfrm>
            <a:off x="839791" y="2057400"/>
            <a:ext cx="3932236" cy="3811588"/>
          </a:xfrm>
        </p:spPr>
        <p:txBody>
          <a:bodyPr/>
          <a:lstStyle>
            <a:lvl1pPr marL="0" indent="0">
              <a:buNone/>
              <a:defRPr sz="1600"/>
            </a:lvl1pPr>
            <a:lvl2pPr marL="457217" indent="0">
              <a:buNone/>
              <a:defRPr sz="1400"/>
            </a:lvl2pPr>
            <a:lvl3pPr marL="914434" indent="0">
              <a:buNone/>
              <a:defRPr sz="1200"/>
            </a:lvl3pPr>
            <a:lvl4pPr marL="1371651" indent="0">
              <a:buNone/>
              <a:defRPr sz="1000"/>
            </a:lvl4pPr>
            <a:lvl5pPr marL="1828869" indent="0">
              <a:buNone/>
              <a:defRPr sz="1000"/>
            </a:lvl5pPr>
            <a:lvl6pPr marL="2286086" indent="0">
              <a:buNone/>
              <a:defRPr sz="1000"/>
            </a:lvl6pPr>
            <a:lvl7pPr marL="2743302" indent="0">
              <a:buNone/>
              <a:defRPr sz="1000"/>
            </a:lvl7pPr>
            <a:lvl8pPr marL="3200520" indent="0">
              <a:buNone/>
              <a:defRPr sz="1000"/>
            </a:lvl8pPr>
            <a:lvl9pPr marL="3657738"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6773819-E1A5-2C6F-68A5-592B7B1D8A11}"/>
              </a:ext>
            </a:extLst>
          </p:cNvPr>
          <p:cNvSpPr>
            <a:spLocks noGrp="1"/>
          </p:cNvSpPr>
          <p:nvPr>
            <p:ph type="dt" sz="half" idx="10"/>
          </p:nvPr>
        </p:nvSpPr>
        <p:spPr/>
        <p:txBody>
          <a:bodyPr/>
          <a:lstStyle/>
          <a:p>
            <a:fld id="{26BC3A1A-73E7-4FED-A39C-CA1D79B002CF}" type="datetimeFigureOut">
              <a:rPr lang="zh-CN" altLang="en-US" smtClean="0"/>
              <a:t>2023/5/31</a:t>
            </a:fld>
            <a:endParaRPr lang="zh-CN" altLang="en-US"/>
          </a:p>
        </p:txBody>
      </p:sp>
      <p:sp>
        <p:nvSpPr>
          <p:cNvPr id="6" name="页脚占位符 5">
            <a:extLst>
              <a:ext uri="{FF2B5EF4-FFF2-40B4-BE49-F238E27FC236}">
                <a16:creationId xmlns:a16="http://schemas.microsoft.com/office/drawing/2014/main" id="{F5906250-B080-36E0-A224-FFA9358B20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6E418B-1EB2-1B1E-E649-C9CEAD5A1ECA}"/>
              </a:ext>
            </a:extLst>
          </p:cNvPr>
          <p:cNvSpPr>
            <a:spLocks noGrp="1"/>
          </p:cNvSpPr>
          <p:nvPr>
            <p:ph type="sldNum" sz="quarter" idx="12"/>
          </p:nvPr>
        </p:nvSpPr>
        <p:spPr/>
        <p:txBody>
          <a:body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354639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DE5E48-9565-1567-2E36-5975B469D41A}"/>
              </a:ext>
            </a:extLst>
          </p:cNvPr>
          <p:cNvSpPr>
            <a:spLocks noGrp="1"/>
          </p:cNvSpPr>
          <p:nvPr>
            <p:ph type="title"/>
          </p:nvPr>
        </p:nvSpPr>
        <p:spPr>
          <a:xfrm>
            <a:off x="838205"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24F0F34-51EB-6DE1-CCA9-FEF560CFF3EF}"/>
              </a:ext>
            </a:extLst>
          </p:cNvPr>
          <p:cNvSpPr>
            <a:spLocks noGrp="1"/>
          </p:cNvSpPr>
          <p:nvPr>
            <p:ph type="body" idx="1"/>
          </p:nvPr>
        </p:nvSpPr>
        <p:spPr>
          <a:xfrm>
            <a:off x="838205"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2FA44E-8133-EAE0-EA5F-0939E658628B}"/>
              </a:ext>
            </a:extLst>
          </p:cNvPr>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C3A1A-73E7-4FED-A39C-CA1D79B002CF}" type="datetimeFigureOut">
              <a:rPr lang="zh-CN" altLang="en-US" smtClean="0"/>
              <a:t>2023/5/31</a:t>
            </a:fld>
            <a:endParaRPr lang="zh-CN" altLang="en-US"/>
          </a:p>
        </p:txBody>
      </p:sp>
      <p:sp>
        <p:nvSpPr>
          <p:cNvPr id="5" name="页脚占位符 4">
            <a:extLst>
              <a:ext uri="{FF2B5EF4-FFF2-40B4-BE49-F238E27FC236}">
                <a16:creationId xmlns:a16="http://schemas.microsoft.com/office/drawing/2014/main" id="{99721B65-F2A0-62F1-FEFF-D236CEE5580B}"/>
              </a:ext>
            </a:extLst>
          </p:cNvPr>
          <p:cNvSpPr>
            <a:spLocks noGrp="1"/>
          </p:cNvSpPr>
          <p:nvPr>
            <p:ph type="ftr" sz="quarter" idx="3"/>
          </p:nvPr>
        </p:nvSpPr>
        <p:spPr>
          <a:xfrm>
            <a:off x="4038605"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EEB0CCA-0E7A-CEB8-363C-2009856BB5CE}"/>
              </a:ext>
            </a:extLst>
          </p:cNvPr>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9B772-346E-4F14-98BD-79220E7ADE23}" type="slidenum">
              <a:rPr lang="zh-CN" altLang="en-US" smtClean="0"/>
              <a:t>‹#›</a:t>
            </a:fld>
            <a:endParaRPr lang="zh-CN" altLang="en-US"/>
          </a:p>
        </p:txBody>
      </p:sp>
    </p:spTree>
    <p:extLst>
      <p:ext uri="{BB962C8B-B14F-4D97-AF65-F5344CB8AC3E}">
        <p14:creationId xmlns:p14="http://schemas.microsoft.com/office/powerpoint/2010/main" val="411030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3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9" indent="-228609" algn="l" defTabSz="91443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25" indent="-228609"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2" indent="-228609"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0"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78"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96"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11"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29"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46"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34" rtl="0" eaLnBrk="1" latinLnBrk="0" hangingPunct="1">
        <a:defRPr sz="1800" kern="1200">
          <a:solidFill>
            <a:schemeClr val="tx1"/>
          </a:solidFill>
          <a:latin typeface="+mn-lt"/>
          <a:ea typeface="+mn-ea"/>
          <a:cs typeface="+mn-cs"/>
        </a:defRPr>
      </a:lvl1pPr>
      <a:lvl2pPr marL="457217" algn="l" defTabSz="914434" rtl="0" eaLnBrk="1" latinLnBrk="0" hangingPunct="1">
        <a:defRPr sz="1800" kern="1200">
          <a:solidFill>
            <a:schemeClr val="tx1"/>
          </a:solidFill>
          <a:latin typeface="+mn-lt"/>
          <a:ea typeface="+mn-ea"/>
          <a:cs typeface="+mn-cs"/>
        </a:defRPr>
      </a:lvl2pPr>
      <a:lvl3pPr marL="914434" algn="l" defTabSz="914434" rtl="0" eaLnBrk="1" latinLnBrk="0" hangingPunct="1">
        <a:defRPr sz="1800" kern="1200">
          <a:solidFill>
            <a:schemeClr val="tx1"/>
          </a:solidFill>
          <a:latin typeface="+mn-lt"/>
          <a:ea typeface="+mn-ea"/>
          <a:cs typeface="+mn-cs"/>
        </a:defRPr>
      </a:lvl3pPr>
      <a:lvl4pPr marL="1371651" algn="l" defTabSz="914434" rtl="0" eaLnBrk="1" latinLnBrk="0" hangingPunct="1">
        <a:defRPr sz="1800" kern="1200">
          <a:solidFill>
            <a:schemeClr val="tx1"/>
          </a:solidFill>
          <a:latin typeface="+mn-lt"/>
          <a:ea typeface="+mn-ea"/>
          <a:cs typeface="+mn-cs"/>
        </a:defRPr>
      </a:lvl4pPr>
      <a:lvl5pPr marL="1828869" algn="l" defTabSz="914434" rtl="0" eaLnBrk="1" latinLnBrk="0" hangingPunct="1">
        <a:defRPr sz="1800" kern="1200">
          <a:solidFill>
            <a:schemeClr val="tx1"/>
          </a:solidFill>
          <a:latin typeface="+mn-lt"/>
          <a:ea typeface="+mn-ea"/>
          <a:cs typeface="+mn-cs"/>
        </a:defRPr>
      </a:lvl5pPr>
      <a:lvl6pPr marL="2286086" algn="l" defTabSz="914434" rtl="0" eaLnBrk="1" latinLnBrk="0" hangingPunct="1">
        <a:defRPr sz="1800" kern="1200">
          <a:solidFill>
            <a:schemeClr val="tx1"/>
          </a:solidFill>
          <a:latin typeface="+mn-lt"/>
          <a:ea typeface="+mn-ea"/>
          <a:cs typeface="+mn-cs"/>
        </a:defRPr>
      </a:lvl6pPr>
      <a:lvl7pPr marL="2743302" algn="l" defTabSz="914434" rtl="0" eaLnBrk="1" latinLnBrk="0" hangingPunct="1">
        <a:defRPr sz="1800" kern="1200">
          <a:solidFill>
            <a:schemeClr val="tx1"/>
          </a:solidFill>
          <a:latin typeface="+mn-lt"/>
          <a:ea typeface="+mn-ea"/>
          <a:cs typeface="+mn-cs"/>
        </a:defRPr>
      </a:lvl7pPr>
      <a:lvl8pPr marL="3200520" algn="l" defTabSz="914434" rtl="0" eaLnBrk="1" latinLnBrk="0" hangingPunct="1">
        <a:defRPr sz="1800" kern="1200">
          <a:solidFill>
            <a:schemeClr val="tx1"/>
          </a:solidFill>
          <a:latin typeface="+mn-lt"/>
          <a:ea typeface="+mn-ea"/>
          <a:cs typeface="+mn-cs"/>
        </a:defRPr>
      </a:lvl8pPr>
      <a:lvl9pPr marL="3657738" algn="l" defTabSz="91443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878E193-B2B3-2E88-10FB-97AC6812CA24}"/>
              </a:ext>
            </a:extLst>
          </p:cNvPr>
          <p:cNvPicPr>
            <a:picLocks noChangeAspect="1"/>
          </p:cNvPicPr>
          <p:nvPr userDrawn="1"/>
        </p:nvPicPr>
        <p:blipFill rotWithShape="1">
          <a:blip r:embed="rId4" cstate="print"/>
          <a:srcRect l="1" r="-1027"/>
          <a:stretch>
            <a:fillRect/>
          </a:stretch>
        </p:blipFill>
        <p:spPr>
          <a:xfrm>
            <a:off x="9706784" y="94895"/>
            <a:ext cx="2295609" cy="568079"/>
          </a:xfrm>
          <a:prstGeom prst="rect">
            <a:avLst/>
          </a:prstGeom>
        </p:spPr>
      </p:pic>
    </p:spTree>
    <p:extLst>
      <p:ext uri="{BB962C8B-B14F-4D97-AF65-F5344CB8AC3E}">
        <p14:creationId xmlns:p14="http://schemas.microsoft.com/office/powerpoint/2010/main" val="100692835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3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9" indent="-228609" algn="l" defTabSz="91443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25" indent="-228609"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2" indent="-228609"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0"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78"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96"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11"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29"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46"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34" rtl="0" eaLnBrk="1" latinLnBrk="0" hangingPunct="1">
        <a:defRPr sz="1800" kern="1200">
          <a:solidFill>
            <a:schemeClr val="tx1"/>
          </a:solidFill>
          <a:latin typeface="+mn-lt"/>
          <a:ea typeface="+mn-ea"/>
          <a:cs typeface="+mn-cs"/>
        </a:defRPr>
      </a:lvl1pPr>
      <a:lvl2pPr marL="457217" algn="l" defTabSz="914434" rtl="0" eaLnBrk="1" latinLnBrk="0" hangingPunct="1">
        <a:defRPr sz="1800" kern="1200">
          <a:solidFill>
            <a:schemeClr val="tx1"/>
          </a:solidFill>
          <a:latin typeface="+mn-lt"/>
          <a:ea typeface="+mn-ea"/>
          <a:cs typeface="+mn-cs"/>
        </a:defRPr>
      </a:lvl2pPr>
      <a:lvl3pPr marL="914434" algn="l" defTabSz="914434" rtl="0" eaLnBrk="1" latinLnBrk="0" hangingPunct="1">
        <a:defRPr sz="1800" kern="1200">
          <a:solidFill>
            <a:schemeClr val="tx1"/>
          </a:solidFill>
          <a:latin typeface="+mn-lt"/>
          <a:ea typeface="+mn-ea"/>
          <a:cs typeface="+mn-cs"/>
        </a:defRPr>
      </a:lvl3pPr>
      <a:lvl4pPr marL="1371651" algn="l" defTabSz="914434" rtl="0" eaLnBrk="1" latinLnBrk="0" hangingPunct="1">
        <a:defRPr sz="1800" kern="1200">
          <a:solidFill>
            <a:schemeClr val="tx1"/>
          </a:solidFill>
          <a:latin typeface="+mn-lt"/>
          <a:ea typeface="+mn-ea"/>
          <a:cs typeface="+mn-cs"/>
        </a:defRPr>
      </a:lvl4pPr>
      <a:lvl5pPr marL="1828869" algn="l" defTabSz="914434" rtl="0" eaLnBrk="1" latinLnBrk="0" hangingPunct="1">
        <a:defRPr sz="1800" kern="1200">
          <a:solidFill>
            <a:schemeClr val="tx1"/>
          </a:solidFill>
          <a:latin typeface="+mn-lt"/>
          <a:ea typeface="+mn-ea"/>
          <a:cs typeface="+mn-cs"/>
        </a:defRPr>
      </a:lvl5pPr>
      <a:lvl6pPr marL="2286086" algn="l" defTabSz="914434" rtl="0" eaLnBrk="1" latinLnBrk="0" hangingPunct="1">
        <a:defRPr sz="1800" kern="1200">
          <a:solidFill>
            <a:schemeClr val="tx1"/>
          </a:solidFill>
          <a:latin typeface="+mn-lt"/>
          <a:ea typeface="+mn-ea"/>
          <a:cs typeface="+mn-cs"/>
        </a:defRPr>
      </a:lvl6pPr>
      <a:lvl7pPr marL="2743302" algn="l" defTabSz="914434" rtl="0" eaLnBrk="1" latinLnBrk="0" hangingPunct="1">
        <a:defRPr sz="1800" kern="1200">
          <a:solidFill>
            <a:schemeClr val="tx1"/>
          </a:solidFill>
          <a:latin typeface="+mn-lt"/>
          <a:ea typeface="+mn-ea"/>
          <a:cs typeface="+mn-cs"/>
        </a:defRPr>
      </a:lvl7pPr>
      <a:lvl8pPr marL="3200520" algn="l" defTabSz="914434" rtl="0" eaLnBrk="1" latinLnBrk="0" hangingPunct="1">
        <a:defRPr sz="1800" kern="1200">
          <a:solidFill>
            <a:schemeClr val="tx1"/>
          </a:solidFill>
          <a:latin typeface="+mn-lt"/>
          <a:ea typeface="+mn-ea"/>
          <a:cs typeface="+mn-cs"/>
        </a:defRPr>
      </a:lvl8pPr>
      <a:lvl9pPr marL="3657738" algn="l" defTabSz="91443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CBD8924-1C5D-1FC0-D956-772251ABA78A}"/>
              </a:ext>
            </a:extLst>
          </p:cNvPr>
          <p:cNvPicPr>
            <a:picLocks noChangeAspect="1"/>
          </p:cNvPicPr>
          <p:nvPr userDrawn="1"/>
        </p:nvPicPr>
        <p:blipFill>
          <a:blip r:embed="rId4">
            <a:duotone>
              <a:prstClr val="black"/>
              <a:schemeClr val="accent2">
                <a:tint val="45000"/>
                <a:satMod val="400000"/>
              </a:schemeClr>
            </a:duotone>
          </a:blip>
          <a:stretch>
            <a:fillRect/>
          </a:stretch>
        </p:blipFill>
        <p:spPr>
          <a:xfrm>
            <a:off x="189609" y="230884"/>
            <a:ext cx="998443" cy="432090"/>
          </a:xfrm>
          <a:prstGeom prst="rect">
            <a:avLst/>
          </a:prstGeom>
        </p:spPr>
      </p:pic>
      <p:pic>
        <p:nvPicPr>
          <p:cNvPr id="9" name="图片 8">
            <a:extLst>
              <a:ext uri="{FF2B5EF4-FFF2-40B4-BE49-F238E27FC236}">
                <a16:creationId xmlns:a16="http://schemas.microsoft.com/office/drawing/2014/main" id="{2878E193-B2B3-2E88-10FB-97AC6812CA24}"/>
              </a:ext>
            </a:extLst>
          </p:cNvPr>
          <p:cNvPicPr>
            <a:picLocks noChangeAspect="1"/>
          </p:cNvPicPr>
          <p:nvPr userDrawn="1"/>
        </p:nvPicPr>
        <p:blipFill rotWithShape="1">
          <a:blip r:embed="rId5" cstate="print"/>
          <a:srcRect l="1" r="-1027"/>
          <a:stretch>
            <a:fillRect/>
          </a:stretch>
        </p:blipFill>
        <p:spPr>
          <a:xfrm>
            <a:off x="9706784" y="94895"/>
            <a:ext cx="2295609" cy="568079"/>
          </a:xfrm>
          <a:prstGeom prst="rect">
            <a:avLst/>
          </a:prstGeom>
        </p:spPr>
      </p:pic>
    </p:spTree>
    <p:extLst>
      <p:ext uri="{BB962C8B-B14F-4D97-AF65-F5344CB8AC3E}">
        <p14:creationId xmlns:p14="http://schemas.microsoft.com/office/powerpoint/2010/main" val="3768547788"/>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3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9" indent="-228609" algn="l" defTabSz="91443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25" indent="-228609"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2" indent="-228609"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0"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78"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96"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11"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29"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46"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34" rtl="0" eaLnBrk="1" latinLnBrk="0" hangingPunct="1">
        <a:defRPr sz="1800" kern="1200">
          <a:solidFill>
            <a:schemeClr val="tx1"/>
          </a:solidFill>
          <a:latin typeface="+mn-lt"/>
          <a:ea typeface="+mn-ea"/>
          <a:cs typeface="+mn-cs"/>
        </a:defRPr>
      </a:lvl1pPr>
      <a:lvl2pPr marL="457217" algn="l" defTabSz="914434" rtl="0" eaLnBrk="1" latinLnBrk="0" hangingPunct="1">
        <a:defRPr sz="1800" kern="1200">
          <a:solidFill>
            <a:schemeClr val="tx1"/>
          </a:solidFill>
          <a:latin typeface="+mn-lt"/>
          <a:ea typeface="+mn-ea"/>
          <a:cs typeface="+mn-cs"/>
        </a:defRPr>
      </a:lvl2pPr>
      <a:lvl3pPr marL="914434" algn="l" defTabSz="914434" rtl="0" eaLnBrk="1" latinLnBrk="0" hangingPunct="1">
        <a:defRPr sz="1800" kern="1200">
          <a:solidFill>
            <a:schemeClr val="tx1"/>
          </a:solidFill>
          <a:latin typeface="+mn-lt"/>
          <a:ea typeface="+mn-ea"/>
          <a:cs typeface="+mn-cs"/>
        </a:defRPr>
      </a:lvl3pPr>
      <a:lvl4pPr marL="1371651" algn="l" defTabSz="914434" rtl="0" eaLnBrk="1" latinLnBrk="0" hangingPunct="1">
        <a:defRPr sz="1800" kern="1200">
          <a:solidFill>
            <a:schemeClr val="tx1"/>
          </a:solidFill>
          <a:latin typeface="+mn-lt"/>
          <a:ea typeface="+mn-ea"/>
          <a:cs typeface="+mn-cs"/>
        </a:defRPr>
      </a:lvl4pPr>
      <a:lvl5pPr marL="1828869" algn="l" defTabSz="914434" rtl="0" eaLnBrk="1" latinLnBrk="0" hangingPunct="1">
        <a:defRPr sz="1800" kern="1200">
          <a:solidFill>
            <a:schemeClr val="tx1"/>
          </a:solidFill>
          <a:latin typeface="+mn-lt"/>
          <a:ea typeface="+mn-ea"/>
          <a:cs typeface="+mn-cs"/>
        </a:defRPr>
      </a:lvl5pPr>
      <a:lvl6pPr marL="2286086" algn="l" defTabSz="914434" rtl="0" eaLnBrk="1" latinLnBrk="0" hangingPunct="1">
        <a:defRPr sz="1800" kern="1200">
          <a:solidFill>
            <a:schemeClr val="tx1"/>
          </a:solidFill>
          <a:latin typeface="+mn-lt"/>
          <a:ea typeface="+mn-ea"/>
          <a:cs typeface="+mn-cs"/>
        </a:defRPr>
      </a:lvl6pPr>
      <a:lvl7pPr marL="2743302" algn="l" defTabSz="914434" rtl="0" eaLnBrk="1" latinLnBrk="0" hangingPunct="1">
        <a:defRPr sz="1800" kern="1200">
          <a:solidFill>
            <a:schemeClr val="tx1"/>
          </a:solidFill>
          <a:latin typeface="+mn-lt"/>
          <a:ea typeface="+mn-ea"/>
          <a:cs typeface="+mn-cs"/>
        </a:defRPr>
      </a:lvl7pPr>
      <a:lvl8pPr marL="3200520" algn="l" defTabSz="914434" rtl="0" eaLnBrk="1" latinLnBrk="0" hangingPunct="1">
        <a:defRPr sz="1800" kern="1200">
          <a:solidFill>
            <a:schemeClr val="tx1"/>
          </a:solidFill>
          <a:latin typeface="+mn-lt"/>
          <a:ea typeface="+mn-ea"/>
          <a:cs typeface="+mn-cs"/>
        </a:defRPr>
      </a:lvl8pPr>
      <a:lvl9pPr marL="3657738" algn="l" defTabSz="9144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14.png"/><Relationship Id="rId2" Type="http://schemas.openxmlformats.org/officeDocument/2006/relationships/chart" Target="../charts/chart4.xml"/><Relationship Id="rId1" Type="http://schemas.openxmlformats.org/officeDocument/2006/relationships/slideLayout" Target="../slideLayouts/slideLayout7.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parevalo-bu.users.earthengine.app/view/visualize-ccd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4891F6A-E46A-4152-B367-139979F98D30}"/>
              </a:ext>
            </a:extLst>
          </p:cNvPr>
          <p:cNvSpPr txBox="1"/>
          <p:nvPr/>
        </p:nvSpPr>
        <p:spPr>
          <a:xfrm>
            <a:off x="814521" y="178574"/>
            <a:ext cx="2031325"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选题目的</a:t>
            </a:r>
          </a:p>
        </p:txBody>
      </p:sp>
      <p:sp>
        <p:nvSpPr>
          <p:cNvPr id="9" name="矩形 8">
            <a:extLst>
              <a:ext uri="{FF2B5EF4-FFF2-40B4-BE49-F238E27FC236}">
                <a16:creationId xmlns:a16="http://schemas.microsoft.com/office/drawing/2014/main" id="{2CA30A5D-77B0-4383-B63B-B602546986B6}"/>
              </a:ext>
            </a:extLst>
          </p:cNvPr>
          <p:cNvSpPr/>
          <p:nvPr/>
        </p:nvSpPr>
        <p:spPr>
          <a:xfrm>
            <a:off x="96917" y="4321345"/>
            <a:ext cx="11569938" cy="1884618"/>
          </a:xfrm>
          <a:prstGeom prst="rect">
            <a:avLst/>
          </a:prstGeom>
        </p:spPr>
        <p:txBody>
          <a:bodyPr wrap="square">
            <a:spAutoFit/>
          </a:bodyPr>
          <a:lstStyle/>
          <a:p>
            <a:pPr indent="457217" algn="just" defTabSz="914434">
              <a:lnSpc>
                <a:spcPct val="150000"/>
              </a:lnSpc>
              <a:defRPr/>
            </a:pPr>
            <a:r>
              <a:rPr lang="zh-CN" altLang="en-US" sz="2000" dirty="0">
                <a:solidFill>
                  <a:srgbClr val="44546B"/>
                </a:solidFill>
                <a:latin typeface="微软雅黑" panose="020B0503020204020204" pitchFamily="34" charset="-122"/>
                <a:ea typeface="微软雅黑" panose="020B0503020204020204" pitchFamily="34" charset="-122"/>
              </a:rPr>
              <a:t>柑橘，是是橘、柑、橙、金柑，柚、枳等的总称，中国是柑橘物种最丰富且种植面积最大的国家之一，而江西省赣州市以其优越的自然条件和社会经济条件成为我国重要的蜜桔、脐橙生产基地，</a:t>
            </a:r>
            <a:r>
              <a:rPr lang="zh-CN" altLang="en-US" sz="2000" b="1" dirty="0">
                <a:solidFill>
                  <a:srgbClr val="44546B"/>
                </a:solidFill>
                <a:latin typeface="微软雅黑" panose="020B0503020204020204" pitchFamily="34" charset="-122"/>
                <a:ea typeface="微软雅黑" panose="020B0503020204020204" pitchFamily="34" charset="-122"/>
              </a:rPr>
              <a:t>其中赣州寻乌县</a:t>
            </a:r>
            <a:r>
              <a:rPr lang="zh-CN" altLang="en-US" sz="2000" dirty="0">
                <a:solidFill>
                  <a:srgbClr val="44546B"/>
                </a:solidFill>
                <a:latin typeface="微软雅黑" panose="020B0503020204020204" pitchFamily="34" charset="-122"/>
                <a:ea typeface="微软雅黑" panose="020B0503020204020204" pitchFamily="34" charset="-122"/>
              </a:rPr>
              <a:t>被称为“中国脐橙之乡”</a:t>
            </a:r>
            <a:r>
              <a:rPr lang="en-US" altLang="zh-CN" sz="2000" dirty="0">
                <a:solidFill>
                  <a:srgbClr val="44546B"/>
                </a:solidFill>
                <a:latin typeface="微软雅黑" panose="020B0503020204020204" pitchFamily="34" charset="-122"/>
                <a:ea typeface="微软雅黑" panose="020B0503020204020204" pitchFamily="34" charset="-122"/>
              </a:rPr>
              <a:t>, </a:t>
            </a:r>
            <a:r>
              <a:rPr lang="zh-CN" altLang="en-US" sz="2000" dirty="0">
                <a:solidFill>
                  <a:srgbClr val="44546B"/>
                </a:solidFill>
                <a:latin typeface="微软雅黑" panose="020B0503020204020204" pitchFamily="34" charset="-122"/>
                <a:ea typeface="微软雅黑" panose="020B0503020204020204" pitchFamily="34" charset="-122"/>
              </a:rPr>
              <a:t>柑橘产量占赣南柑橘总量的三分之一，柑橘产业不仅是寻乌县国民经济发展的重要产业支柱，更是农民收入的主要来源之一。</a:t>
            </a:r>
            <a:endParaRPr lang="en-US" altLang="zh-CN" sz="2000" dirty="0">
              <a:solidFill>
                <a:srgbClr val="44546B"/>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BB5EC05-9FDE-5DE8-E7DC-EF55BDEA3B8A}"/>
              </a:ext>
            </a:extLst>
          </p:cNvPr>
          <p:cNvPicPr>
            <a:picLocks noChangeAspect="1"/>
          </p:cNvPicPr>
          <p:nvPr/>
        </p:nvPicPr>
        <p:blipFill>
          <a:blip r:embed="rId3"/>
          <a:stretch>
            <a:fillRect/>
          </a:stretch>
        </p:blipFill>
        <p:spPr>
          <a:xfrm>
            <a:off x="3955142" y="1152826"/>
            <a:ext cx="4133686" cy="23316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a:extLst>
              <a:ext uri="{FF2B5EF4-FFF2-40B4-BE49-F238E27FC236}">
                <a16:creationId xmlns:a16="http://schemas.microsoft.com/office/drawing/2014/main" id="{A7EDBABA-2862-6FE8-5B72-9B3D90EBC7D3}"/>
              </a:ext>
            </a:extLst>
          </p:cNvPr>
          <p:cNvSpPr txBox="1"/>
          <p:nvPr/>
        </p:nvSpPr>
        <p:spPr>
          <a:xfrm>
            <a:off x="526397" y="1594346"/>
            <a:ext cx="3034878" cy="1422954"/>
          </a:xfrm>
          <a:prstGeom prst="rect">
            <a:avLst/>
          </a:prstGeom>
          <a:noFill/>
        </p:spPr>
        <p:txBody>
          <a:bodyPr wrap="square">
            <a:spAutoFit/>
          </a:bodyPr>
          <a:lstStyle/>
          <a:p>
            <a:pPr marL="285761" indent="-285761" defTabSz="914434">
              <a:lnSpc>
                <a:spcPct val="150000"/>
              </a:lnSpc>
              <a:buFont typeface="Arial" panose="020B0604020202020204" pitchFamily="34" charset="0"/>
              <a:buChar char="•"/>
              <a:defRPr/>
            </a:pPr>
            <a:r>
              <a:rPr lang="zh-CN" altLang="en-US" sz="2000" b="1" dirty="0">
                <a:solidFill>
                  <a:srgbClr val="44546B"/>
                </a:solidFill>
                <a:latin typeface="微软雅黑" panose="020B0503020204020204" pitchFamily="34" charset="-122"/>
                <a:ea typeface="微软雅黑" panose="020B0503020204020204" pitchFamily="34" charset="-122"/>
              </a:rPr>
              <a:t>中国脐橙之乡</a:t>
            </a:r>
            <a:endParaRPr lang="en-US" altLang="zh-CN" sz="2000" b="1" dirty="0">
              <a:solidFill>
                <a:srgbClr val="44546B"/>
              </a:solidFill>
              <a:latin typeface="微软雅黑" panose="020B0503020204020204" pitchFamily="34" charset="-122"/>
              <a:ea typeface="微软雅黑" panose="020B0503020204020204" pitchFamily="34" charset="-122"/>
            </a:endParaRPr>
          </a:p>
          <a:p>
            <a:pPr marL="285761" indent="-285761" defTabSz="914434">
              <a:lnSpc>
                <a:spcPct val="150000"/>
              </a:lnSpc>
              <a:buFont typeface="Arial" panose="020B0604020202020204" pitchFamily="34" charset="0"/>
              <a:buChar char="•"/>
              <a:defRPr/>
            </a:pPr>
            <a:r>
              <a:rPr lang="zh-CN" altLang="en-US" sz="2000" b="1" dirty="0">
                <a:solidFill>
                  <a:srgbClr val="44546B"/>
                </a:solidFill>
                <a:latin typeface="微软雅黑" panose="020B0503020204020204" pitchFamily="34" charset="-122"/>
                <a:ea typeface="微软雅黑" panose="020B0503020204020204" pitchFamily="34" charset="-122"/>
              </a:rPr>
              <a:t>中国蜜桔之乡</a:t>
            </a:r>
            <a:endParaRPr lang="en-US" altLang="zh-CN" sz="2000" b="1" dirty="0">
              <a:solidFill>
                <a:srgbClr val="44546B"/>
              </a:solidFill>
              <a:latin typeface="微软雅黑" panose="020B0503020204020204" pitchFamily="34" charset="-122"/>
              <a:ea typeface="微软雅黑" panose="020B0503020204020204" pitchFamily="34" charset="-122"/>
            </a:endParaRPr>
          </a:p>
          <a:p>
            <a:pPr marL="285761" indent="-285761" defTabSz="914434">
              <a:lnSpc>
                <a:spcPct val="150000"/>
              </a:lnSpc>
              <a:buFont typeface="Arial" panose="020B0604020202020204" pitchFamily="34" charset="0"/>
              <a:buChar char="•"/>
              <a:defRPr/>
            </a:pPr>
            <a:r>
              <a:rPr lang="zh-CN" altLang="en-US" sz="2000" b="1" dirty="0">
                <a:solidFill>
                  <a:srgbClr val="44546B"/>
                </a:solidFill>
                <a:latin typeface="微软雅黑" panose="020B0503020204020204" pitchFamily="34" charset="-122"/>
                <a:ea typeface="微软雅黑" panose="020B0503020204020204" pitchFamily="34" charset="-122"/>
              </a:rPr>
              <a:t>中国脐橙出口基地县</a:t>
            </a:r>
          </a:p>
        </p:txBody>
      </p:sp>
      <p:cxnSp>
        <p:nvCxnSpPr>
          <p:cNvPr id="13" name="直接连接符 12">
            <a:extLst>
              <a:ext uri="{FF2B5EF4-FFF2-40B4-BE49-F238E27FC236}">
                <a16:creationId xmlns:a16="http://schemas.microsoft.com/office/drawing/2014/main" id="{77DF3AA9-1EBE-A466-3BF6-891E4DBA6136}"/>
              </a:ext>
            </a:extLst>
          </p:cNvPr>
          <p:cNvCxnSpPr/>
          <p:nvPr/>
        </p:nvCxnSpPr>
        <p:spPr>
          <a:xfrm>
            <a:off x="-1" y="4032046"/>
            <a:ext cx="12192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02C0498-8786-5183-DC9F-3162108112C2}"/>
              </a:ext>
            </a:extLst>
          </p:cNvPr>
          <p:cNvCxnSpPr/>
          <p:nvPr/>
        </p:nvCxnSpPr>
        <p:spPr>
          <a:xfrm>
            <a:off x="389255" y="886460"/>
            <a:ext cx="11277600" cy="0"/>
          </a:xfrm>
          <a:prstGeom prst="line">
            <a:avLst/>
          </a:prstGeom>
          <a:ln w="12700" cmpd="sng">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895E693D-40EA-FF58-09D6-4FE994525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170" y="1152827"/>
            <a:ext cx="3499109" cy="2331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0863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9115D090-3B30-58DE-3CC3-B87F9E29D6D8}"/>
              </a:ext>
            </a:extLst>
          </p:cNvPr>
          <p:cNvGraphicFramePr>
            <a:graphicFrameLocks/>
          </p:cNvGraphicFramePr>
          <p:nvPr>
            <p:extLst>
              <p:ext uri="{D42A27DB-BD31-4B8C-83A1-F6EECF244321}">
                <p14:modId xmlns:p14="http://schemas.microsoft.com/office/powerpoint/2010/main" val="4286315592"/>
              </p:ext>
            </p:extLst>
          </p:nvPr>
        </p:nvGraphicFramePr>
        <p:xfrm>
          <a:off x="638160" y="1048220"/>
          <a:ext cx="10915680" cy="5709199"/>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a:extLst>
              <a:ext uri="{FF2B5EF4-FFF2-40B4-BE49-F238E27FC236}">
                <a16:creationId xmlns:a16="http://schemas.microsoft.com/office/drawing/2014/main" id="{D4020E51-7539-BCBE-63D9-2FE6BD384320}"/>
              </a:ext>
            </a:extLst>
          </p:cNvPr>
          <p:cNvSpPr txBox="1"/>
          <p:nvPr/>
        </p:nvSpPr>
        <p:spPr>
          <a:xfrm>
            <a:off x="814521" y="178574"/>
            <a:ext cx="2954655"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分类特征获取</a:t>
            </a:r>
          </a:p>
        </p:txBody>
      </p:sp>
    </p:spTree>
    <p:extLst>
      <p:ext uri="{BB962C8B-B14F-4D97-AF65-F5344CB8AC3E}">
        <p14:creationId xmlns:p14="http://schemas.microsoft.com/office/powerpoint/2010/main" val="3352185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7A54E137-9184-AF0B-1D5E-D59AEB7E490F}"/>
              </a:ext>
            </a:extLst>
          </p:cNvPr>
          <p:cNvGraphicFramePr>
            <a:graphicFrameLocks/>
          </p:cNvGraphicFramePr>
          <p:nvPr>
            <p:extLst>
              <p:ext uri="{D42A27DB-BD31-4B8C-83A1-F6EECF244321}">
                <p14:modId xmlns:p14="http://schemas.microsoft.com/office/powerpoint/2010/main" val="1570066708"/>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132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B6E17AFD-1884-569F-DFD6-C25B94A7F48D}"/>
              </a:ext>
            </a:extLst>
          </p:cNvPr>
          <p:cNvGraphicFramePr>
            <a:graphicFrameLocks/>
          </p:cNvGraphicFramePr>
          <p:nvPr>
            <p:extLst>
              <p:ext uri="{D42A27DB-BD31-4B8C-83A1-F6EECF244321}">
                <p14:modId xmlns:p14="http://schemas.microsoft.com/office/powerpoint/2010/main" val="3706174801"/>
              </p:ext>
            </p:extLst>
          </p:nvPr>
        </p:nvGraphicFramePr>
        <p:xfrm>
          <a:off x="0" y="891812"/>
          <a:ext cx="4301412" cy="26049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a:extLst>
              <a:ext uri="{FF2B5EF4-FFF2-40B4-BE49-F238E27FC236}">
                <a16:creationId xmlns:a16="http://schemas.microsoft.com/office/drawing/2014/main" id="{F21ABC25-92EE-4049-4056-B200D726ED11}"/>
              </a:ext>
            </a:extLst>
          </p:cNvPr>
          <p:cNvGraphicFramePr>
            <a:graphicFrameLocks/>
          </p:cNvGraphicFramePr>
          <p:nvPr>
            <p:extLst>
              <p:ext uri="{D42A27DB-BD31-4B8C-83A1-F6EECF244321}">
                <p14:modId xmlns:p14="http://schemas.microsoft.com/office/powerpoint/2010/main" val="1084889449"/>
              </p:ext>
            </p:extLst>
          </p:nvPr>
        </p:nvGraphicFramePr>
        <p:xfrm>
          <a:off x="4216401" y="898317"/>
          <a:ext cx="4051559" cy="26661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a:extLst>
              <a:ext uri="{FF2B5EF4-FFF2-40B4-BE49-F238E27FC236}">
                <a16:creationId xmlns:a16="http://schemas.microsoft.com/office/drawing/2014/main" id="{91BBB0BD-1B0C-2AF6-9FD6-67B4D48EA39B}"/>
              </a:ext>
            </a:extLst>
          </p:cNvPr>
          <p:cNvGraphicFramePr>
            <a:graphicFrameLocks/>
          </p:cNvGraphicFramePr>
          <p:nvPr>
            <p:extLst>
              <p:ext uri="{D42A27DB-BD31-4B8C-83A1-F6EECF244321}">
                <p14:modId xmlns:p14="http://schemas.microsoft.com/office/powerpoint/2010/main" val="1150523278"/>
              </p:ext>
            </p:extLst>
          </p:nvPr>
        </p:nvGraphicFramePr>
        <p:xfrm>
          <a:off x="8136466" y="891812"/>
          <a:ext cx="4055533" cy="26726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图表 9">
            <a:extLst>
              <a:ext uri="{FF2B5EF4-FFF2-40B4-BE49-F238E27FC236}">
                <a16:creationId xmlns:a16="http://schemas.microsoft.com/office/drawing/2014/main" id="{9212CE34-4569-0AFD-53E8-C23057C14100}"/>
              </a:ext>
            </a:extLst>
          </p:cNvPr>
          <p:cNvGraphicFramePr>
            <a:graphicFrameLocks/>
          </p:cNvGraphicFramePr>
          <p:nvPr>
            <p:extLst>
              <p:ext uri="{D42A27DB-BD31-4B8C-83A1-F6EECF244321}">
                <p14:modId xmlns:p14="http://schemas.microsoft.com/office/powerpoint/2010/main" val="2461063801"/>
              </p:ext>
            </p:extLst>
          </p:nvPr>
        </p:nvGraphicFramePr>
        <p:xfrm>
          <a:off x="46481" y="4045875"/>
          <a:ext cx="4301411" cy="232731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图表 10">
            <a:extLst>
              <a:ext uri="{FF2B5EF4-FFF2-40B4-BE49-F238E27FC236}">
                <a16:creationId xmlns:a16="http://schemas.microsoft.com/office/drawing/2014/main" id="{48DDAB7E-F68A-F010-5948-8382A9472492}"/>
              </a:ext>
            </a:extLst>
          </p:cNvPr>
          <p:cNvGraphicFramePr>
            <a:graphicFrameLocks/>
          </p:cNvGraphicFramePr>
          <p:nvPr>
            <p:extLst>
              <p:ext uri="{D42A27DB-BD31-4B8C-83A1-F6EECF244321}">
                <p14:modId xmlns:p14="http://schemas.microsoft.com/office/powerpoint/2010/main" val="1966862115"/>
              </p:ext>
            </p:extLst>
          </p:nvPr>
        </p:nvGraphicFramePr>
        <p:xfrm>
          <a:off x="4347894" y="3978178"/>
          <a:ext cx="3920066" cy="2395014"/>
        </p:xfrm>
        <a:graphic>
          <a:graphicData uri="http://schemas.openxmlformats.org/drawingml/2006/chart">
            <c:chart xmlns:c="http://schemas.openxmlformats.org/drawingml/2006/chart" xmlns:r="http://schemas.openxmlformats.org/officeDocument/2006/relationships" r:id="rId6"/>
          </a:graphicData>
        </a:graphic>
      </p:graphicFrame>
      <p:sp>
        <p:nvSpPr>
          <p:cNvPr id="5" name="椭圆 4">
            <a:extLst>
              <a:ext uri="{FF2B5EF4-FFF2-40B4-BE49-F238E27FC236}">
                <a16:creationId xmlns:a16="http://schemas.microsoft.com/office/drawing/2014/main" id="{4D5DD69D-E8BB-517F-53BB-1A2DE19EA38B}"/>
              </a:ext>
            </a:extLst>
          </p:cNvPr>
          <p:cNvSpPr/>
          <p:nvPr/>
        </p:nvSpPr>
        <p:spPr>
          <a:xfrm>
            <a:off x="3284460" y="1164105"/>
            <a:ext cx="327420" cy="3355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384D1E-56CF-0948-BD95-9625507F4527}"/>
              </a:ext>
            </a:extLst>
          </p:cNvPr>
          <p:cNvSpPr txBox="1"/>
          <p:nvPr/>
        </p:nvSpPr>
        <p:spPr>
          <a:xfrm>
            <a:off x="1999830" y="3557459"/>
            <a:ext cx="64922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7A7A15A1-CD32-7FA9-BB6C-D58AE234F24F}"/>
              </a:ext>
            </a:extLst>
          </p:cNvPr>
          <p:cNvSpPr txBox="1"/>
          <p:nvPr/>
        </p:nvSpPr>
        <p:spPr>
          <a:xfrm>
            <a:off x="1999830" y="6307610"/>
            <a:ext cx="64922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1593139B-E3A6-761A-EE5C-9E5AF34D22BE}"/>
              </a:ext>
            </a:extLst>
          </p:cNvPr>
          <p:cNvSpPr txBox="1"/>
          <p:nvPr/>
        </p:nvSpPr>
        <p:spPr>
          <a:xfrm>
            <a:off x="6096000" y="3597538"/>
            <a:ext cx="64922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FDE647D-851A-EC99-51CD-4203B2BDAD5A}"/>
              </a:ext>
            </a:extLst>
          </p:cNvPr>
          <p:cNvSpPr txBox="1"/>
          <p:nvPr/>
        </p:nvSpPr>
        <p:spPr>
          <a:xfrm>
            <a:off x="10192170" y="3564419"/>
            <a:ext cx="64922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5DD4693-8CBB-FC9D-B914-F53233D5489B}"/>
              </a:ext>
            </a:extLst>
          </p:cNvPr>
          <p:cNvSpPr txBox="1"/>
          <p:nvPr/>
        </p:nvSpPr>
        <p:spPr>
          <a:xfrm>
            <a:off x="6096000" y="6337271"/>
            <a:ext cx="64922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046600F3-BA3E-EA51-48BC-94C40FE26631}"/>
              </a:ext>
            </a:extLst>
          </p:cNvPr>
          <p:cNvSpPr/>
          <p:nvPr/>
        </p:nvSpPr>
        <p:spPr>
          <a:xfrm>
            <a:off x="6620935" y="1236133"/>
            <a:ext cx="360679" cy="34868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88397E4-21EC-302B-9FE8-46D39A38DA74}"/>
              </a:ext>
            </a:extLst>
          </p:cNvPr>
          <p:cNvSpPr/>
          <p:nvPr/>
        </p:nvSpPr>
        <p:spPr>
          <a:xfrm>
            <a:off x="10964334" y="1315150"/>
            <a:ext cx="360679" cy="34868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0A25433-C6A9-9BE5-37D1-8DC35E148B8F}"/>
              </a:ext>
            </a:extLst>
          </p:cNvPr>
          <p:cNvSpPr/>
          <p:nvPr/>
        </p:nvSpPr>
        <p:spPr>
          <a:xfrm>
            <a:off x="2555973" y="4845850"/>
            <a:ext cx="432323" cy="4520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D151577-83C1-915F-352F-4F44684A44DF}"/>
              </a:ext>
            </a:extLst>
          </p:cNvPr>
          <p:cNvSpPr/>
          <p:nvPr/>
        </p:nvSpPr>
        <p:spPr>
          <a:xfrm>
            <a:off x="5634175" y="4879698"/>
            <a:ext cx="360679" cy="34868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A373C0D4-D5C8-B037-BEEA-7B55FD731938}"/>
              </a:ext>
            </a:extLst>
          </p:cNvPr>
          <p:cNvPicPr>
            <a:picLocks noChangeAspect="1"/>
          </p:cNvPicPr>
          <p:nvPr/>
        </p:nvPicPr>
        <p:blipFill>
          <a:blip r:embed="rId7"/>
          <a:stretch>
            <a:fillRect/>
          </a:stretch>
        </p:blipFill>
        <p:spPr>
          <a:xfrm>
            <a:off x="8522718" y="5456548"/>
            <a:ext cx="1641514" cy="509640"/>
          </a:xfrm>
          <a:prstGeom prst="rect">
            <a:avLst/>
          </a:prstGeom>
        </p:spPr>
      </p:pic>
    </p:spTree>
    <p:extLst>
      <p:ext uri="{BB962C8B-B14F-4D97-AF65-F5344CB8AC3E}">
        <p14:creationId xmlns:p14="http://schemas.microsoft.com/office/powerpoint/2010/main" val="2945416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9794539B-193F-215E-F2D5-C037A2463022}"/>
              </a:ext>
            </a:extLst>
          </p:cNvPr>
          <p:cNvGraphicFramePr>
            <a:graphicFrameLocks noGrp="1"/>
          </p:cNvGraphicFramePr>
          <p:nvPr>
            <p:extLst>
              <p:ext uri="{D42A27DB-BD31-4B8C-83A1-F6EECF244321}">
                <p14:modId xmlns:p14="http://schemas.microsoft.com/office/powerpoint/2010/main" val="177007711"/>
              </p:ext>
            </p:extLst>
          </p:nvPr>
        </p:nvGraphicFramePr>
        <p:xfrm>
          <a:off x="989077" y="1113661"/>
          <a:ext cx="10213847" cy="4630679"/>
        </p:xfrm>
        <a:graphic>
          <a:graphicData uri="http://schemas.openxmlformats.org/drawingml/2006/table">
            <a:tbl>
              <a:tblPr firstRow="1" bandRow="1">
                <a:tableStyleId>{5C22544A-7EE6-4342-B048-85BDC9FD1C3A}</a:tableStyleId>
              </a:tblPr>
              <a:tblGrid>
                <a:gridCol w="2184967">
                  <a:extLst>
                    <a:ext uri="{9D8B030D-6E8A-4147-A177-3AD203B41FA5}">
                      <a16:colId xmlns:a16="http://schemas.microsoft.com/office/drawing/2014/main" val="508612937"/>
                    </a:ext>
                  </a:extLst>
                </a:gridCol>
                <a:gridCol w="2906044">
                  <a:extLst>
                    <a:ext uri="{9D8B030D-6E8A-4147-A177-3AD203B41FA5}">
                      <a16:colId xmlns:a16="http://schemas.microsoft.com/office/drawing/2014/main" val="1734169077"/>
                    </a:ext>
                  </a:extLst>
                </a:gridCol>
                <a:gridCol w="1949869">
                  <a:extLst>
                    <a:ext uri="{9D8B030D-6E8A-4147-A177-3AD203B41FA5}">
                      <a16:colId xmlns:a16="http://schemas.microsoft.com/office/drawing/2014/main" val="997567968"/>
                    </a:ext>
                  </a:extLst>
                </a:gridCol>
                <a:gridCol w="3172967">
                  <a:extLst>
                    <a:ext uri="{9D8B030D-6E8A-4147-A177-3AD203B41FA5}">
                      <a16:colId xmlns:a16="http://schemas.microsoft.com/office/drawing/2014/main" val="4051985606"/>
                    </a:ext>
                  </a:extLst>
                </a:gridCol>
              </a:tblGrid>
              <a:tr h="506391">
                <a:tc>
                  <a:txBody>
                    <a:bodyP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Season</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Date</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Sentinel-2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altLang="zh-CN" sz="2000" b="1" i="0" kern="1200" dirty="0">
                          <a:solidFill>
                            <a:schemeClr val="tx1"/>
                          </a:solidFill>
                          <a:effectLst/>
                          <a:latin typeface="Times New Roman" panose="02020603050405020304" pitchFamily="18" charset="0"/>
                          <a:ea typeface="+mn-ea"/>
                          <a:cs typeface="Times New Roman" panose="02020603050405020304" pitchFamily="18" charset="0"/>
                        </a:rPr>
                        <a:t>L</a:t>
                      </a:r>
                      <a:r>
                        <a:rPr lang="en-US" altLang="zh-CN" sz="2000" b="1" i="0" kern="1200" dirty="0">
                          <a:solidFill>
                            <a:schemeClr val="tx1"/>
                          </a:solidFill>
                          <a:effectLst/>
                          <a:latin typeface="Times New Roman" panose="02020603050405020304" pitchFamily="18" charset="0"/>
                          <a:ea typeface="+mn-ea"/>
                          <a:cs typeface="Times New Roman" panose="02020603050405020304" pitchFamily="18" charset="0"/>
                        </a:rPr>
                        <a:t>andsat-8</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4670800"/>
                  </a:ext>
                </a:extLst>
              </a:tr>
              <a:tr h="515536">
                <a:tc rowSpan="2">
                  <a:txBody>
                    <a:bodyPr/>
                    <a:lstStyle/>
                    <a:p>
                      <a:pPr algn="ctr"/>
                      <a:r>
                        <a:rPr lang="en-US" altLang="zh-CN" sz="1800" b="1" dirty="0">
                          <a:latin typeface="Times New Roman" panose="02020603050405020304" pitchFamily="18" charset="0"/>
                          <a:cs typeface="Times New Roman" panose="02020603050405020304" pitchFamily="18" charset="0"/>
                        </a:rPr>
                        <a:t>Winter</a:t>
                      </a:r>
                      <a:endParaRPr lang="zh-CN" altLang="en-US" sz="1800" b="1"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2019-12-01-2020-02-28</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3282867"/>
                  </a:ext>
                </a:extLst>
              </a:tr>
              <a:tr h="515536">
                <a:tc vMerge="1">
                  <a:txBody>
                    <a:bodyPr/>
                    <a:lstStyle/>
                    <a:p>
                      <a:endParaRPr lang="zh-CN" altLang="en-US" dirty="0"/>
                    </a:p>
                  </a:txBody>
                  <a:tcPr/>
                </a:tc>
                <a:tc>
                  <a:txBody>
                    <a:bodyPr/>
                    <a:lstStyle/>
                    <a:p>
                      <a:pPr algn="ctr"/>
                      <a:r>
                        <a:rPr lang="en-US" altLang="zh-CN" sz="2000" dirty="0">
                          <a:latin typeface="Times New Roman" panose="02020603050405020304" pitchFamily="18" charset="0"/>
                          <a:cs typeface="Times New Roman" panose="02020603050405020304" pitchFamily="18" charset="0"/>
                        </a:rPr>
                        <a:t>2020-12-01-2021-02-28</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14</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4873"/>
                  </a:ext>
                </a:extLst>
              </a:tr>
              <a:tr h="515536">
                <a:tc rowSpan="2">
                  <a:txBody>
                    <a:bodyPr/>
                    <a:lstStyle/>
                    <a:p>
                      <a:pPr algn="ctr"/>
                      <a:r>
                        <a:rPr lang="en-US" altLang="zh-CN" sz="1800" b="1" dirty="0">
                          <a:latin typeface="Times New Roman" panose="02020603050405020304" pitchFamily="18" charset="0"/>
                          <a:cs typeface="Times New Roman" panose="02020603050405020304" pitchFamily="18" charset="0"/>
                        </a:rPr>
                        <a:t>Spring</a:t>
                      </a:r>
                      <a:endParaRPr lang="zh-CN" altLang="en-US" sz="1800" b="1"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2020-03-01-2020-05-31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406335"/>
                  </a:ext>
                </a:extLst>
              </a:tr>
              <a:tr h="515536">
                <a:tc vMerge="1">
                  <a:txBody>
                    <a:bodyPr/>
                    <a:lstStyle/>
                    <a:p>
                      <a:endParaRPr lang="zh-CN" altLang="en-US" dirty="0"/>
                    </a:p>
                  </a:txBody>
                  <a:tcPr/>
                </a:tc>
                <a:tc>
                  <a:txBody>
                    <a:bodyPr/>
                    <a:lstStyle/>
                    <a:p>
                      <a:pPr algn="ctr"/>
                      <a:r>
                        <a:rPr lang="en-US" altLang="zh-CN" sz="2000" dirty="0">
                          <a:latin typeface="Times New Roman" panose="02020603050405020304" pitchFamily="18" charset="0"/>
                          <a:cs typeface="Times New Roman" panose="02020603050405020304" pitchFamily="18" charset="0"/>
                        </a:rPr>
                        <a:t>2021-03-01-2021-05-31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1031144"/>
                  </a:ext>
                </a:extLst>
              </a:tr>
              <a:tr h="515536">
                <a:tc rowSpan="2">
                  <a:txBody>
                    <a:bodyPr/>
                    <a:lstStyle/>
                    <a:p>
                      <a:pPr marL="0" algn="ctr" defTabSz="914400" rtl="0" eaLnBrk="1" latinLnBrk="0" hangingPunct="1"/>
                      <a:r>
                        <a:rPr lang="en-US" altLang="zh-CN" sz="1800" b="1" kern="1200" dirty="0">
                          <a:solidFill>
                            <a:schemeClr val="dk1"/>
                          </a:solidFill>
                          <a:latin typeface="Times New Roman" panose="02020603050405020304" pitchFamily="18" charset="0"/>
                          <a:ea typeface="+mn-ea"/>
                          <a:cs typeface="Times New Roman" panose="02020603050405020304" pitchFamily="18" charset="0"/>
                        </a:rPr>
                        <a:t>Summer</a:t>
                      </a:r>
                      <a:endParaRPr lang="zh-CN" altLang="en-US" sz="1800" b="1"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2020-06-01-2020-08-31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7</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6299896"/>
                  </a:ext>
                </a:extLst>
              </a:tr>
              <a:tr h="515536">
                <a:tc vMerge="1">
                  <a:txBody>
                    <a:bodyPr/>
                    <a:lstStyle/>
                    <a:p>
                      <a:endParaRPr lang="zh-CN" altLang="en-US" dirty="0"/>
                    </a:p>
                  </a:txBody>
                  <a:tcPr/>
                </a:tc>
                <a:tc>
                  <a:txBody>
                    <a:bodyPr/>
                    <a:lstStyle/>
                    <a:p>
                      <a:pPr algn="ctr"/>
                      <a:r>
                        <a:rPr lang="en-US" altLang="zh-CN" sz="2000" dirty="0">
                          <a:latin typeface="Times New Roman" panose="02020603050405020304" pitchFamily="18" charset="0"/>
                          <a:cs typeface="Times New Roman" panose="02020603050405020304" pitchFamily="18" charset="0"/>
                        </a:rPr>
                        <a:t>2021-06-01-2021-08-31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7</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3339710"/>
                  </a:ext>
                </a:extLst>
              </a:tr>
              <a:tr h="515536">
                <a:tc rowSpan="2">
                  <a:txBody>
                    <a:bodyPr/>
                    <a:lstStyle/>
                    <a:p>
                      <a:pPr marL="0" algn="ctr" defTabSz="914400" rtl="0" eaLnBrk="1" latinLnBrk="0" hangingPunct="1"/>
                      <a:r>
                        <a:rPr lang="en-US" altLang="zh-CN" sz="1800" b="1" kern="1200" dirty="0">
                          <a:solidFill>
                            <a:schemeClr val="dk1"/>
                          </a:solidFill>
                          <a:latin typeface="Times New Roman" panose="02020603050405020304" pitchFamily="18" charset="0"/>
                          <a:ea typeface="+mn-ea"/>
                          <a:cs typeface="Times New Roman" panose="02020603050405020304" pitchFamily="18" charset="0"/>
                        </a:rPr>
                        <a:t>Autumn</a:t>
                      </a:r>
                      <a:endParaRPr lang="zh-CN" altLang="en-US" sz="1800" b="1"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2020-09-01-2020-11-30</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649337"/>
                  </a:ext>
                </a:extLst>
              </a:tr>
              <a:tr h="515536">
                <a:tc vMerge="1">
                  <a:txBody>
                    <a:bodyPr/>
                    <a:lstStyle/>
                    <a:p>
                      <a:endParaRPr lang="zh-CN" altLang="en-US" dirty="0"/>
                    </a:p>
                  </a:txBody>
                  <a:tcPr/>
                </a:tc>
                <a:tc>
                  <a:txBody>
                    <a:bodyPr/>
                    <a:lstStyle/>
                    <a:p>
                      <a:pPr algn="ctr"/>
                      <a:r>
                        <a:rPr lang="en-US" altLang="zh-CN" sz="2000" dirty="0">
                          <a:latin typeface="Times New Roman" panose="02020603050405020304" pitchFamily="18" charset="0"/>
                          <a:cs typeface="Times New Roman" panose="02020603050405020304" pitchFamily="18" charset="0"/>
                        </a:rPr>
                        <a:t>2021-09-01-2021-11-30</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Times New Roman" panose="02020603050405020304" pitchFamily="18" charset="0"/>
                          <a:cs typeface="Times New Roman" panose="02020603050405020304" pitchFamily="18" charset="0"/>
                        </a:rPr>
                        <a:t>12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4255010"/>
                  </a:ext>
                </a:extLst>
              </a:tr>
            </a:tbl>
          </a:graphicData>
        </a:graphic>
      </p:graphicFrame>
    </p:spTree>
    <p:extLst>
      <p:ext uri="{BB962C8B-B14F-4D97-AF65-F5344CB8AC3E}">
        <p14:creationId xmlns:p14="http://schemas.microsoft.com/office/powerpoint/2010/main" val="278471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F0192D69-773E-4025-CFFD-42C22D877A95}"/>
              </a:ext>
            </a:extLst>
          </p:cNvPr>
          <p:cNvGraphicFramePr>
            <a:graphicFrameLocks/>
          </p:cNvGraphicFramePr>
          <p:nvPr/>
        </p:nvGraphicFramePr>
        <p:xfrm>
          <a:off x="6096002" y="2436443"/>
          <a:ext cx="5827879" cy="4100655"/>
        </p:xfrm>
        <a:graphic>
          <a:graphicData uri="http://schemas.openxmlformats.org/drawingml/2006/chart">
            <c:chart xmlns:c="http://schemas.openxmlformats.org/drawingml/2006/chart" xmlns:r="http://schemas.openxmlformats.org/officeDocument/2006/relationships" r:id="rId2"/>
          </a:graphicData>
        </a:graphic>
      </p:graphicFrame>
      <p:sp>
        <p:nvSpPr>
          <p:cNvPr id="4" name="椭圆 3">
            <a:extLst>
              <a:ext uri="{FF2B5EF4-FFF2-40B4-BE49-F238E27FC236}">
                <a16:creationId xmlns:a16="http://schemas.microsoft.com/office/drawing/2014/main" id="{13E3EBFB-B2FB-6CB1-F447-D4F946743D6C}"/>
              </a:ext>
            </a:extLst>
          </p:cNvPr>
          <p:cNvSpPr/>
          <p:nvPr/>
        </p:nvSpPr>
        <p:spPr>
          <a:xfrm>
            <a:off x="10294338" y="2704783"/>
            <a:ext cx="638768" cy="8419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34">
              <a:defRPr/>
            </a:pPr>
            <a:endParaRPr lang="zh-CN" altLang="en-US">
              <a:solidFill>
                <a:srgbClr val="F2F2F2"/>
              </a:solidFill>
              <a:latin typeface="思源黑体 CN Normal"/>
            </a:endParaRPr>
          </a:p>
        </p:txBody>
      </p:sp>
      <p:sp>
        <p:nvSpPr>
          <p:cNvPr id="5" name="文本框 4">
            <a:extLst>
              <a:ext uri="{FF2B5EF4-FFF2-40B4-BE49-F238E27FC236}">
                <a16:creationId xmlns:a16="http://schemas.microsoft.com/office/drawing/2014/main" id="{86CB350B-BF71-FA00-94DB-C04E312C6BEC}"/>
              </a:ext>
            </a:extLst>
          </p:cNvPr>
          <p:cNvSpPr txBox="1"/>
          <p:nvPr/>
        </p:nvSpPr>
        <p:spPr>
          <a:xfrm>
            <a:off x="194733" y="1360975"/>
            <a:ext cx="4112367" cy="369332"/>
          </a:xfrm>
          <a:prstGeom prst="rect">
            <a:avLst/>
          </a:prstGeom>
          <a:noFill/>
        </p:spPr>
        <p:txBody>
          <a:bodyPr wrap="square">
            <a:spAutoFit/>
          </a:bodyPr>
          <a:lstStyle/>
          <a:p>
            <a:pPr algn="ctr" defTabSz="914434" fontAlgn="ctr">
              <a:defRPr/>
            </a:pPr>
            <a:r>
              <a:rPr lang="en-US" altLang="zh-CN" b="1" dirty="0">
                <a:solidFill>
                  <a:srgbClr val="000000"/>
                </a:solidFill>
                <a:latin typeface="Times New Roman" panose="02020603050405020304" pitchFamily="18" charset="0"/>
                <a:ea typeface="宋体" panose="02010600030101010101" pitchFamily="2" charset="-122"/>
              </a:rPr>
              <a:t>Sentinel-2</a:t>
            </a:r>
            <a:r>
              <a:rPr lang="zh-CN" altLang="en-US" b="1" dirty="0">
                <a:solidFill>
                  <a:srgbClr val="000000"/>
                </a:solidFill>
                <a:latin typeface="Times New Roman" panose="02020603050405020304" pitchFamily="18" charset="0"/>
                <a:ea typeface="宋体" panose="02010600030101010101" pitchFamily="2" charset="-122"/>
              </a:rPr>
              <a:t>影像光谱特征（</a:t>
            </a:r>
            <a:r>
              <a:rPr lang="en-US" altLang="zh-CN" b="1" dirty="0">
                <a:solidFill>
                  <a:srgbClr val="000000"/>
                </a:solidFill>
                <a:latin typeface="Times New Roman" panose="02020603050405020304" pitchFamily="18" charset="0"/>
                <a:ea typeface="宋体" panose="02010600030101010101" pitchFamily="2" charset="-122"/>
              </a:rPr>
              <a:t>44</a:t>
            </a:r>
            <a:r>
              <a:rPr lang="zh-CN" altLang="en-US" b="1" dirty="0">
                <a:solidFill>
                  <a:srgbClr val="000000"/>
                </a:solidFill>
                <a:latin typeface="Times New Roman" panose="02020603050405020304" pitchFamily="18" charset="0"/>
                <a:ea typeface="宋体" panose="02010600030101010101" pitchFamily="2" charset="-122"/>
              </a:rPr>
              <a:t>个）</a:t>
            </a:r>
          </a:p>
        </p:txBody>
      </p:sp>
      <p:graphicFrame>
        <p:nvGraphicFramePr>
          <p:cNvPr id="8" name="图表 7">
            <a:extLst>
              <a:ext uri="{FF2B5EF4-FFF2-40B4-BE49-F238E27FC236}">
                <a16:creationId xmlns:a16="http://schemas.microsoft.com/office/drawing/2014/main" id="{B3DEB43B-4E9C-43D4-4874-62853457E0F5}"/>
              </a:ext>
            </a:extLst>
          </p:cNvPr>
          <p:cNvGraphicFramePr>
            <a:graphicFrameLocks/>
          </p:cNvGraphicFramePr>
          <p:nvPr/>
        </p:nvGraphicFramePr>
        <p:xfrm>
          <a:off x="157285" y="2364507"/>
          <a:ext cx="5717043" cy="4244523"/>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a:extLst>
              <a:ext uri="{FF2B5EF4-FFF2-40B4-BE49-F238E27FC236}">
                <a16:creationId xmlns:a16="http://schemas.microsoft.com/office/drawing/2014/main" id="{2315230D-74F8-4A7B-5E74-221B491C6064}"/>
              </a:ext>
            </a:extLst>
          </p:cNvPr>
          <p:cNvSpPr txBox="1"/>
          <p:nvPr/>
        </p:nvSpPr>
        <p:spPr>
          <a:xfrm>
            <a:off x="814521" y="178574"/>
            <a:ext cx="4801314"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单一特征组分类和优选</a:t>
            </a:r>
          </a:p>
        </p:txBody>
      </p:sp>
    </p:spTree>
    <p:extLst>
      <p:ext uri="{BB962C8B-B14F-4D97-AF65-F5344CB8AC3E}">
        <p14:creationId xmlns:p14="http://schemas.microsoft.com/office/powerpoint/2010/main" val="3407920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DFD7CF20-E548-9F0B-A6EF-781A6DD87EBE}"/>
              </a:ext>
            </a:extLst>
          </p:cNvPr>
          <p:cNvGraphicFramePr>
            <a:graphicFrameLocks/>
          </p:cNvGraphicFramePr>
          <p:nvPr/>
        </p:nvGraphicFramePr>
        <p:xfrm>
          <a:off x="5977467" y="2044161"/>
          <a:ext cx="5829708" cy="4420084"/>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a:extLst>
              <a:ext uri="{FF2B5EF4-FFF2-40B4-BE49-F238E27FC236}">
                <a16:creationId xmlns:a16="http://schemas.microsoft.com/office/drawing/2014/main" id="{71005E51-57B3-A2AA-1063-AC4449A7B018}"/>
              </a:ext>
            </a:extLst>
          </p:cNvPr>
          <p:cNvSpPr txBox="1"/>
          <p:nvPr/>
        </p:nvSpPr>
        <p:spPr>
          <a:xfrm>
            <a:off x="511323" y="1345885"/>
            <a:ext cx="3090765" cy="369332"/>
          </a:xfrm>
          <a:prstGeom prst="rect">
            <a:avLst/>
          </a:prstGeom>
          <a:noFill/>
        </p:spPr>
        <p:txBody>
          <a:bodyPr wrap="square">
            <a:spAutoFit/>
          </a:bodyPr>
          <a:lstStyle>
            <a:defPPr>
              <a:defRPr lang="zh-CN"/>
            </a:defPPr>
            <a:lvl1pPr algn="ctr" fontAlgn="ctr">
              <a:defRPr b="1" i="0" u="none" strike="noStrike" baseline="0">
                <a:solidFill>
                  <a:srgbClr val="000000"/>
                </a:solidFill>
                <a:effectLst/>
                <a:latin typeface="Times New Roman" panose="02020603050405020304" pitchFamily="18" charset="0"/>
                <a:ea typeface="宋体" panose="02010600030101010101" pitchFamily="2" charset="-122"/>
              </a:defRPr>
            </a:lvl1pPr>
          </a:lstStyle>
          <a:p>
            <a:pPr defTabSz="914434">
              <a:defRPr/>
            </a:pPr>
            <a:r>
              <a:rPr lang="zh-CN" altLang="en-US" dirty="0"/>
              <a:t>宽带指数特征组（</a:t>
            </a:r>
            <a:r>
              <a:rPr lang="en-US" altLang="zh-CN" dirty="0"/>
              <a:t>32</a:t>
            </a:r>
            <a:r>
              <a:rPr lang="zh-CN" altLang="en-US" dirty="0"/>
              <a:t>个）</a:t>
            </a:r>
          </a:p>
        </p:txBody>
      </p:sp>
      <p:sp>
        <p:nvSpPr>
          <p:cNvPr id="5" name="椭圆 4">
            <a:extLst>
              <a:ext uri="{FF2B5EF4-FFF2-40B4-BE49-F238E27FC236}">
                <a16:creationId xmlns:a16="http://schemas.microsoft.com/office/drawing/2014/main" id="{DA8FFA09-7B97-4647-6B3B-8160A3CE39AF}"/>
              </a:ext>
            </a:extLst>
          </p:cNvPr>
          <p:cNvSpPr/>
          <p:nvPr/>
        </p:nvSpPr>
        <p:spPr>
          <a:xfrm>
            <a:off x="9247788" y="2291623"/>
            <a:ext cx="714387" cy="8419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34">
              <a:defRPr/>
            </a:pPr>
            <a:endParaRPr lang="zh-CN" altLang="en-US">
              <a:solidFill>
                <a:srgbClr val="F2F2F2"/>
              </a:solidFill>
              <a:latin typeface="思源黑体 CN Normal"/>
            </a:endParaRPr>
          </a:p>
        </p:txBody>
      </p:sp>
      <p:graphicFrame>
        <p:nvGraphicFramePr>
          <p:cNvPr id="7" name="图表 6">
            <a:extLst>
              <a:ext uri="{FF2B5EF4-FFF2-40B4-BE49-F238E27FC236}">
                <a16:creationId xmlns:a16="http://schemas.microsoft.com/office/drawing/2014/main" id="{D6A5D766-EB9E-DE45-3378-E22ECBAE4ACC}"/>
              </a:ext>
            </a:extLst>
          </p:cNvPr>
          <p:cNvGraphicFramePr>
            <a:graphicFrameLocks/>
          </p:cNvGraphicFramePr>
          <p:nvPr/>
        </p:nvGraphicFramePr>
        <p:xfrm>
          <a:off x="110837" y="2364050"/>
          <a:ext cx="5866630" cy="4284462"/>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框 1">
            <a:extLst>
              <a:ext uri="{FF2B5EF4-FFF2-40B4-BE49-F238E27FC236}">
                <a16:creationId xmlns:a16="http://schemas.microsoft.com/office/drawing/2014/main" id="{08AE4F8C-5056-D514-C52A-E1E1172669B7}"/>
              </a:ext>
            </a:extLst>
          </p:cNvPr>
          <p:cNvSpPr txBox="1"/>
          <p:nvPr/>
        </p:nvSpPr>
        <p:spPr>
          <a:xfrm>
            <a:off x="814521" y="178574"/>
            <a:ext cx="4801314"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单一特征组分类和优选</a:t>
            </a:r>
          </a:p>
        </p:txBody>
      </p:sp>
    </p:spTree>
    <p:extLst>
      <p:ext uri="{BB962C8B-B14F-4D97-AF65-F5344CB8AC3E}">
        <p14:creationId xmlns:p14="http://schemas.microsoft.com/office/powerpoint/2010/main" val="2478157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86316CBD-B6FC-831C-7C2F-1FDED1B4AC65}"/>
              </a:ext>
            </a:extLst>
          </p:cNvPr>
          <p:cNvGraphicFramePr>
            <a:graphicFrameLocks/>
          </p:cNvGraphicFramePr>
          <p:nvPr/>
        </p:nvGraphicFramePr>
        <p:xfrm>
          <a:off x="41557" y="2429406"/>
          <a:ext cx="5823703" cy="37489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图表 2">
            <a:extLst>
              <a:ext uri="{FF2B5EF4-FFF2-40B4-BE49-F238E27FC236}">
                <a16:creationId xmlns:a16="http://schemas.microsoft.com/office/drawing/2014/main" id="{9E3701A0-7F72-B8A0-8463-C42B1BC7BD32}"/>
              </a:ext>
            </a:extLst>
          </p:cNvPr>
          <p:cNvGraphicFramePr>
            <a:graphicFrameLocks/>
          </p:cNvGraphicFramePr>
          <p:nvPr/>
        </p:nvGraphicFramePr>
        <p:xfrm>
          <a:off x="6211371" y="2091049"/>
          <a:ext cx="5939072" cy="4355019"/>
        </p:xfrm>
        <a:graphic>
          <a:graphicData uri="http://schemas.openxmlformats.org/drawingml/2006/chart">
            <c:chart xmlns:c="http://schemas.openxmlformats.org/drawingml/2006/chart" xmlns:r="http://schemas.openxmlformats.org/officeDocument/2006/relationships" r:id="rId3"/>
          </a:graphicData>
        </a:graphic>
      </p:graphicFrame>
      <p:sp>
        <p:nvSpPr>
          <p:cNvPr id="4" name="文本框 3">
            <a:extLst>
              <a:ext uri="{FF2B5EF4-FFF2-40B4-BE49-F238E27FC236}">
                <a16:creationId xmlns:a16="http://schemas.microsoft.com/office/drawing/2014/main" id="{40A34544-FC80-342B-40AA-A5FEC28DEBCA}"/>
              </a:ext>
            </a:extLst>
          </p:cNvPr>
          <p:cNvSpPr txBox="1"/>
          <p:nvPr/>
        </p:nvSpPr>
        <p:spPr>
          <a:xfrm>
            <a:off x="130157" y="1441719"/>
            <a:ext cx="4064821" cy="369332"/>
          </a:xfrm>
          <a:prstGeom prst="rect">
            <a:avLst/>
          </a:prstGeom>
          <a:noFill/>
        </p:spPr>
        <p:txBody>
          <a:bodyPr wrap="square">
            <a:spAutoFit/>
          </a:bodyPr>
          <a:lstStyle>
            <a:defPPr>
              <a:defRPr lang="zh-CN"/>
            </a:defPPr>
            <a:lvl1pPr algn="ctr" fontAlgn="ctr">
              <a:defRPr b="1" i="0" u="none" strike="noStrike" baseline="0">
                <a:solidFill>
                  <a:srgbClr val="000000"/>
                </a:solidFill>
                <a:effectLst/>
                <a:latin typeface="Times New Roman" panose="02020603050405020304" pitchFamily="18" charset="0"/>
                <a:ea typeface="宋体" panose="02010600030101010101" pitchFamily="2" charset="-122"/>
              </a:defRPr>
            </a:lvl1pPr>
          </a:lstStyle>
          <a:p>
            <a:pPr defTabSz="914434">
              <a:defRPr/>
            </a:pPr>
            <a:r>
              <a:rPr lang="zh-CN" altLang="en-US" dirty="0"/>
              <a:t>窄带指数特征组（</a:t>
            </a:r>
            <a:r>
              <a:rPr lang="en-US" altLang="zh-CN" dirty="0"/>
              <a:t>28</a:t>
            </a:r>
            <a:r>
              <a:rPr lang="zh-CN" altLang="en-US" dirty="0"/>
              <a:t>个）</a:t>
            </a:r>
          </a:p>
        </p:txBody>
      </p:sp>
      <p:sp>
        <p:nvSpPr>
          <p:cNvPr id="5" name="椭圆 4">
            <a:extLst>
              <a:ext uri="{FF2B5EF4-FFF2-40B4-BE49-F238E27FC236}">
                <a16:creationId xmlns:a16="http://schemas.microsoft.com/office/drawing/2014/main" id="{36A979FD-F177-B7C4-FCBF-CA14DFEDBD02}"/>
              </a:ext>
            </a:extLst>
          </p:cNvPr>
          <p:cNvSpPr/>
          <p:nvPr/>
        </p:nvSpPr>
        <p:spPr>
          <a:xfrm>
            <a:off x="10291857" y="2694250"/>
            <a:ext cx="621430" cy="734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34">
              <a:defRPr/>
            </a:pPr>
            <a:endParaRPr lang="zh-CN" altLang="en-US">
              <a:solidFill>
                <a:srgbClr val="F2F2F2"/>
              </a:solidFill>
              <a:latin typeface="思源黑体 CN Normal"/>
            </a:endParaRPr>
          </a:p>
        </p:txBody>
      </p:sp>
      <p:sp>
        <p:nvSpPr>
          <p:cNvPr id="6" name="文本框 5">
            <a:extLst>
              <a:ext uri="{FF2B5EF4-FFF2-40B4-BE49-F238E27FC236}">
                <a16:creationId xmlns:a16="http://schemas.microsoft.com/office/drawing/2014/main" id="{74520800-474A-24B0-82AE-9E2C3FB0AF64}"/>
              </a:ext>
            </a:extLst>
          </p:cNvPr>
          <p:cNvSpPr txBox="1"/>
          <p:nvPr/>
        </p:nvSpPr>
        <p:spPr>
          <a:xfrm>
            <a:off x="814521" y="178574"/>
            <a:ext cx="4801314"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单一特征组分类和优选</a:t>
            </a:r>
          </a:p>
        </p:txBody>
      </p:sp>
    </p:spTree>
    <p:extLst>
      <p:ext uri="{BB962C8B-B14F-4D97-AF65-F5344CB8AC3E}">
        <p14:creationId xmlns:p14="http://schemas.microsoft.com/office/powerpoint/2010/main" val="412335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FA3A0A95-B7DA-6916-79B9-CEF3E901E4BE}"/>
              </a:ext>
            </a:extLst>
          </p:cNvPr>
          <p:cNvGraphicFramePr>
            <a:graphicFrameLocks/>
          </p:cNvGraphicFramePr>
          <p:nvPr/>
        </p:nvGraphicFramePr>
        <p:xfrm>
          <a:off x="134448" y="2170757"/>
          <a:ext cx="5961552" cy="4264183"/>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a:extLst>
              <a:ext uri="{FF2B5EF4-FFF2-40B4-BE49-F238E27FC236}">
                <a16:creationId xmlns:a16="http://schemas.microsoft.com/office/drawing/2014/main" id="{EF4171B2-4970-FF07-2CE6-666F5BDFCFD8}"/>
              </a:ext>
            </a:extLst>
          </p:cNvPr>
          <p:cNvSpPr txBox="1"/>
          <p:nvPr/>
        </p:nvSpPr>
        <p:spPr>
          <a:xfrm>
            <a:off x="241122" y="1313165"/>
            <a:ext cx="4191776" cy="369332"/>
          </a:xfrm>
          <a:prstGeom prst="rect">
            <a:avLst/>
          </a:prstGeom>
          <a:noFill/>
        </p:spPr>
        <p:txBody>
          <a:bodyPr wrap="square">
            <a:spAutoFit/>
          </a:bodyPr>
          <a:lstStyle>
            <a:defPPr>
              <a:defRPr lang="zh-CN"/>
            </a:defPPr>
            <a:lvl1pPr algn="ctr" fontAlgn="ctr">
              <a:defRPr b="1" i="0" u="none" strike="noStrike" baseline="0">
                <a:solidFill>
                  <a:srgbClr val="000000"/>
                </a:solidFill>
                <a:effectLst/>
                <a:latin typeface="Times New Roman" panose="02020603050405020304" pitchFamily="18" charset="0"/>
                <a:ea typeface="宋体" panose="02010600030101010101" pitchFamily="2" charset="-122"/>
              </a:defRPr>
            </a:lvl1pPr>
          </a:lstStyle>
          <a:p>
            <a:pPr defTabSz="914434">
              <a:defRPr/>
            </a:pPr>
            <a:r>
              <a:rPr lang="zh-CN" altLang="en-US" dirty="0"/>
              <a:t>纹理特征组（</a:t>
            </a:r>
            <a:r>
              <a:rPr lang="en-US" altLang="zh-CN" dirty="0"/>
              <a:t>32</a:t>
            </a:r>
            <a:r>
              <a:rPr lang="zh-CN" altLang="en-US" dirty="0"/>
              <a:t>个）</a:t>
            </a:r>
          </a:p>
        </p:txBody>
      </p:sp>
      <p:sp>
        <p:nvSpPr>
          <p:cNvPr id="6" name="文本框 5">
            <a:extLst>
              <a:ext uri="{FF2B5EF4-FFF2-40B4-BE49-F238E27FC236}">
                <a16:creationId xmlns:a16="http://schemas.microsoft.com/office/drawing/2014/main" id="{07243537-C38C-B085-5D6A-352ED21B8103}"/>
              </a:ext>
            </a:extLst>
          </p:cNvPr>
          <p:cNvSpPr txBox="1"/>
          <p:nvPr/>
        </p:nvSpPr>
        <p:spPr>
          <a:xfrm>
            <a:off x="814521" y="178574"/>
            <a:ext cx="4801314"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单一特征组分类和优选</a:t>
            </a:r>
          </a:p>
        </p:txBody>
      </p:sp>
      <p:graphicFrame>
        <p:nvGraphicFramePr>
          <p:cNvPr id="7" name="图表 6">
            <a:extLst>
              <a:ext uri="{FF2B5EF4-FFF2-40B4-BE49-F238E27FC236}">
                <a16:creationId xmlns:a16="http://schemas.microsoft.com/office/drawing/2014/main" id="{8AA17F6C-BE68-BF52-CDB1-788D7841EDC3}"/>
              </a:ext>
            </a:extLst>
          </p:cNvPr>
          <p:cNvGraphicFramePr>
            <a:graphicFrameLocks/>
          </p:cNvGraphicFramePr>
          <p:nvPr/>
        </p:nvGraphicFramePr>
        <p:xfrm>
          <a:off x="6192463" y="2170757"/>
          <a:ext cx="5745019" cy="4008582"/>
        </p:xfrm>
        <a:graphic>
          <a:graphicData uri="http://schemas.openxmlformats.org/drawingml/2006/chart">
            <c:chart xmlns:c="http://schemas.openxmlformats.org/drawingml/2006/chart" xmlns:r="http://schemas.openxmlformats.org/officeDocument/2006/relationships" r:id="rId3"/>
          </a:graphicData>
        </a:graphic>
      </p:graphicFrame>
      <p:sp>
        <p:nvSpPr>
          <p:cNvPr id="5" name="椭圆 4">
            <a:extLst>
              <a:ext uri="{FF2B5EF4-FFF2-40B4-BE49-F238E27FC236}">
                <a16:creationId xmlns:a16="http://schemas.microsoft.com/office/drawing/2014/main" id="{0C7D3EA5-5A0B-EA55-BDB7-AEA285A3C562}"/>
              </a:ext>
            </a:extLst>
          </p:cNvPr>
          <p:cNvSpPr/>
          <p:nvPr/>
        </p:nvSpPr>
        <p:spPr>
          <a:xfrm>
            <a:off x="9402619" y="2799525"/>
            <a:ext cx="683883" cy="8419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34">
              <a:defRPr/>
            </a:pPr>
            <a:endParaRPr lang="zh-CN" altLang="en-US">
              <a:solidFill>
                <a:srgbClr val="F2F2F2"/>
              </a:solidFill>
              <a:latin typeface="思源黑体 CN Normal"/>
            </a:endParaRPr>
          </a:p>
        </p:txBody>
      </p:sp>
    </p:spTree>
    <p:extLst>
      <p:ext uri="{BB962C8B-B14F-4D97-AF65-F5344CB8AC3E}">
        <p14:creationId xmlns:p14="http://schemas.microsoft.com/office/powerpoint/2010/main" val="1249629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B30B86FB-F81E-264C-3C24-9C21A51D1F6A}"/>
              </a:ext>
            </a:extLst>
          </p:cNvPr>
          <p:cNvGraphicFramePr>
            <a:graphicFrameLocks/>
          </p:cNvGraphicFramePr>
          <p:nvPr/>
        </p:nvGraphicFramePr>
        <p:xfrm>
          <a:off x="297163" y="2556006"/>
          <a:ext cx="4926595" cy="3763977"/>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a:extLst>
              <a:ext uri="{FF2B5EF4-FFF2-40B4-BE49-F238E27FC236}">
                <a16:creationId xmlns:a16="http://schemas.microsoft.com/office/drawing/2014/main" id="{CF25B073-F9B0-9523-F92F-DB1AA371B010}"/>
              </a:ext>
            </a:extLst>
          </p:cNvPr>
          <p:cNvSpPr txBox="1"/>
          <p:nvPr/>
        </p:nvSpPr>
        <p:spPr>
          <a:xfrm>
            <a:off x="247778" y="1386753"/>
            <a:ext cx="5684675" cy="369332"/>
          </a:xfrm>
          <a:prstGeom prst="rect">
            <a:avLst/>
          </a:prstGeom>
          <a:noFill/>
        </p:spPr>
        <p:txBody>
          <a:bodyPr wrap="square">
            <a:spAutoFit/>
          </a:bodyPr>
          <a:lstStyle>
            <a:defPPr>
              <a:defRPr lang="zh-CN"/>
            </a:defPPr>
            <a:lvl1pPr algn="ctr" fontAlgn="ctr">
              <a:defRPr b="1" i="0" u="none" strike="noStrike" baseline="0">
                <a:solidFill>
                  <a:srgbClr val="000000"/>
                </a:solidFill>
                <a:effectLst/>
                <a:latin typeface="Times New Roman" panose="02020603050405020304" pitchFamily="18" charset="0"/>
                <a:ea typeface="宋体" panose="02010600030101010101" pitchFamily="2" charset="-122"/>
              </a:defRPr>
            </a:lvl1pPr>
          </a:lstStyle>
          <a:p>
            <a:pPr defTabSz="914434">
              <a:defRPr/>
            </a:pPr>
            <a:r>
              <a:rPr lang="en-US" altLang="zh-CN" dirty="0"/>
              <a:t>SRTM30M</a:t>
            </a:r>
            <a:r>
              <a:rPr lang="zh-CN" altLang="en-US" dirty="0"/>
              <a:t>地形</a:t>
            </a:r>
            <a:r>
              <a:rPr lang="en-US" altLang="zh-CN" dirty="0"/>
              <a:t>-Landsat8</a:t>
            </a:r>
            <a:r>
              <a:rPr lang="zh-CN" altLang="en-US" dirty="0"/>
              <a:t>温度特征组（</a:t>
            </a:r>
            <a:r>
              <a:rPr lang="en-US" altLang="zh-CN" dirty="0"/>
              <a:t>4+4</a:t>
            </a:r>
            <a:r>
              <a:rPr lang="zh-CN" altLang="en-US" dirty="0"/>
              <a:t>个）</a:t>
            </a:r>
          </a:p>
        </p:txBody>
      </p:sp>
      <p:graphicFrame>
        <p:nvGraphicFramePr>
          <p:cNvPr id="8" name="图表 7">
            <a:extLst>
              <a:ext uri="{FF2B5EF4-FFF2-40B4-BE49-F238E27FC236}">
                <a16:creationId xmlns:a16="http://schemas.microsoft.com/office/drawing/2014/main" id="{BCEEE916-C8B1-35D4-3BDF-59F64DE7FA6D}"/>
              </a:ext>
            </a:extLst>
          </p:cNvPr>
          <p:cNvGraphicFramePr>
            <a:graphicFrameLocks/>
          </p:cNvGraphicFramePr>
          <p:nvPr/>
        </p:nvGraphicFramePr>
        <p:xfrm>
          <a:off x="5588000" y="2463642"/>
          <a:ext cx="5986768" cy="3586176"/>
        </p:xfrm>
        <a:graphic>
          <a:graphicData uri="http://schemas.openxmlformats.org/drawingml/2006/chart">
            <c:chart xmlns:c="http://schemas.openxmlformats.org/drawingml/2006/chart" xmlns:r="http://schemas.openxmlformats.org/officeDocument/2006/relationships" r:id="rId3"/>
          </a:graphicData>
        </a:graphic>
      </p:graphicFrame>
      <p:sp>
        <p:nvSpPr>
          <p:cNvPr id="9" name="椭圆 8">
            <a:extLst>
              <a:ext uri="{FF2B5EF4-FFF2-40B4-BE49-F238E27FC236}">
                <a16:creationId xmlns:a16="http://schemas.microsoft.com/office/drawing/2014/main" id="{8ABD56C0-8A8B-0821-35DD-5606459A60B7}"/>
              </a:ext>
            </a:extLst>
          </p:cNvPr>
          <p:cNvSpPr/>
          <p:nvPr/>
        </p:nvSpPr>
        <p:spPr>
          <a:xfrm>
            <a:off x="7436634" y="3706805"/>
            <a:ext cx="683883" cy="8419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34">
              <a:defRPr/>
            </a:pPr>
            <a:endParaRPr lang="zh-CN" altLang="en-US">
              <a:solidFill>
                <a:srgbClr val="F2F2F2"/>
              </a:solidFill>
              <a:latin typeface="思源黑体 CN Normal"/>
            </a:endParaRPr>
          </a:p>
        </p:txBody>
      </p:sp>
      <p:sp>
        <p:nvSpPr>
          <p:cNvPr id="10" name="文本框 9">
            <a:extLst>
              <a:ext uri="{FF2B5EF4-FFF2-40B4-BE49-F238E27FC236}">
                <a16:creationId xmlns:a16="http://schemas.microsoft.com/office/drawing/2014/main" id="{3EB8EF4E-15BC-981B-F2E8-1821A9B9DEF2}"/>
              </a:ext>
            </a:extLst>
          </p:cNvPr>
          <p:cNvSpPr txBox="1"/>
          <p:nvPr/>
        </p:nvSpPr>
        <p:spPr>
          <a:xfrm>
            <a:off x="814521" y="178574"/>
            <a:ext cx="4801314"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单一特征组分类和优选</a:t>
            </a:r>
          </a:p>
        </p:txBody>
      </p:sp>
    </p:spTree>
    <p:extLst>
      <p:ext uri="{BB962C8B-B14F-4D97-AF65-F5344CB8AC3E}">
        <p14:creationId xmlns:p14="http://schemas.microsoft.com/office/powerpoint/2010/main" val="1318757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B29B1264-1960-89BE-63FE-C9D2EEA891E3}"/>
              </a:ext>
            </a:extLst>
          </p:cNvPr>
          <p:cNvGraphicFramePr>
            <a:graphicFrameLocks noGrp="1"/>
          </p:cNvGraphicFramePr>
          <p:nvPr>
            <p:extLst>
              <p:ext uri="{D42A27DB-BD31-4B8C-83A1-F6EECF244321}">
                <p14:modId xmlns:p14="http://schemas.microsoft.com/office/powerpoint/2010/main" val="4093576280"/>
              </p:ext>
            </p:extLst>
          </p:nvPr>
        </p:nvGraphicFramePr>
        <p:xfrm>
          <a:off x="829733" y="1391496"/>
          <a:ext cx="10561061" cy="4972481"/>
        </p:xfrm>
        <a:graphic>
          <a:graphicData uri="http://schemas.openxmlformats.org/drawingml/2006/table">
            <a:tbl>
              <a:tblPr>
                <a:tableStyleId>{5C22544A-7EE6-4342-B048-85BDC9FD1C3A}</a:tableStyleId>
              </a:tblPr>
              <a:tblGrid>
                <a:gridCol w="2608411">
                  <a:extLst>
                    <a:ext uri="{9D8B030D-6E8A-4147-A177-3AD203B41FA5}">
                      <a16:colId xmlns:a16="http://schemas.microsoft.com/office/drawing/2014/main" val="3775876908"/>
                    </a:ext>
                  </a:extLst>
                </a:gridCol>
                <a:gridCol w="2023692">
                  <a:extLst>
                    <a:ext uri="{9D8B030D-6E8A-4147-A177-3AD203B41FA5}">
                      <a16:colId xmlns:a16="http://schemas.microsoft.com/office/drawing/2014/main" val="849480806"/>
                    </a:ext>
                  </a:extLst>
                </a:gridCol>
                <a:gridCol w="1964492">
                  <a:extLst>
                    <a:ext uri="{9D8B030D-6E8A-4147-A177-3AD203B41FA5}">
                      <a16:colId xmlns:a16="http://schemas.microsoft.com/office/drawing/2014/main" val="1401973764"/>
                    </a:ext>
                  </a:extLst>
                </a:gridCol>
                <a:gridCol w="2046856">
                  <a:extLst>
                    <a:ext uri="{9D8B030D-6E8A-4147-A177-3AD203B41FA5}">
                      <a16:colId xmlns:a16="http://schemas.microsoft.com/office/drawing/2014/main" val="1122326170"/>
                    </a:ext>
                  </a:extLst>
                </a:gridCol>
                <a:gridCol w="1917610">
                  <a:extLst>
                    <a:ext uri="{9D8B030D-6E8A-4147-A177-3AD203B41FA5}">
                      <a16:colId xmlns:a16="http://schemas.microsoft.com/office/drawing/2014/main" val="3653883540"/>
                    </a:ext>
                  </a:extLst>
                </a:gridCol>
              </a:tblGrid>
              <a:tr h="506665">
                <a:tc>
                  <a:txBody>
                    <a:bodyPr/>
                    <a:lstStyle/>
                    <a:p>
                      <a:pPr algn="l" fontAlgn="ctr"/>
                      <a:r>
                        <a:rPr lang="zh-CN" altLang="en-US"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光谱特征组</a:t>
                      </a:r>
                      <a:r>
                        <a:rPr lang="en-US" altLang="zh-CN"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(10</a:t>
                      </a:r>
                      <a:r>
                        <a:rPr lang="zh-CN" altLang="en-US"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个</a:t>
                      </a:r>
                      <a:r>
                        <a:rPr lang="en-US" altLang="zh-CN"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endParaRPr lang="en-US" altLang="zh-CN" sz="16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宽带指数组（</a:t>
                      </a:r>
                      <a:r>
                        <a:rPr lang="en-US" altLang="zh-CN"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11</a:t>
                      </a:r>
                      <a:r>
                        <a:rPr lang="zh-CN" altLang="en-US"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个）</a:t>
                      </a:r>
                      <a:endParaRPr lang="zh-CN" altLang="en-US" sz="16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窄带指数组（</a:t>
                      </a:r>
                      <a:r>
                        <a:rPr lang="en-US" altLang="zh-CN"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9</a:t>
                      </a:r>
                      <a:r>
                        <a:rPr lang="zh-CN" altLang="en-US"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个）</a:t>
                      </a:r>
                      <a:endParaRPr lang="zh-CN" altLang="en-US" sz="16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纹理特征组（</a:t>
                      </a:r>
                      <a:r>
                        <a:rPr lang="en-US" altLang="zh-CN"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14</a:t>
                      </a:r>
                      <a:r>
                        <a:rPr lang="zh-CN" altLang="en-US"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个）</a:t>
                      </a:r>
                      <a:endParaRPr lang="zh-CN" altLang="en-US" sz="16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地形</a:t>
                      </a:r>
                      <a:r>
                        <a:rPr lang="en-US" altLang="zh-CN"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温度特征组（</a:t>
                      </a:r>
                      <a:r>
                        <a:rPr lang="en-US" altLang="zh-CN"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7</a:t>
                      </a:r>
                      <a:r>
                        <a:rPr lang="zh-CN" altLang="en-US" sz="16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个）</a:t>
                      </a:r>
                      <a:endParaRPr lang="zh-CN" altLang="en-US" sz="16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6155361"/>
                  </a:ext>
                </a:extLst>
              </a:tr>
              <a:tr h="320305">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B1_4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MNDWI_3</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MTCI_3</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SAVG_2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elevation</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7445328"/>
                  </a:ext>
                </a:extLst>
              </a:tr>
              <a:tr h="320305">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B12_2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MNDWI_2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MTCI_2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SAVG_1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LST_4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81575691"/>
                  </a:ext>
                </a:extLst>
              </a:tr>
              <a:tr h="320305">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B2_4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NDVI_MIN</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NDVIRE2_2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IDM_1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LST_1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2028991"/>
                  </a:ext>
                </a:extLst>
              </a:tr>
              <a:tr h="320305">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B12_1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MNDWI_1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NDRE1_4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CONTRAST_1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LST_2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7528058"/>
                  </a:ext>
                </a:extLst>
              </a:tr>
              <a:tr h="320305">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B4_4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NDVI_MAX</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NDRE2_4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CORR_2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LST_3</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1380347"/>
                  </a:ext>
                </a:extLst>
              </a:tr>
              <a:tr h="320305">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B11_4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SAVI_4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MTCI_4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CONTRAST_2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aspect</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387"/>
                  </a:ext>
                </a:extLst>
              </a:tr>
              <a:tr h="320305">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B8_4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NDMI_1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NDVIRE1_4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IDM_2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slope</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0333250"/>
                  </a:ext>
                </a:extLst>
              </a:tr>
              <a:tr h="363971">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B12_4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PMLI_4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CIRE_4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CORR_1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2607070"/>
                  </a:ext>
                </a:extLst>
              </a:tr>
              <a:tr h="320305">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B7_1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NDVI_4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NDVIRE1_2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DISS_1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5096529"/>
                  </a:ext>
                </a:extLst>
              </a:tr>
              <a:tr h="320305">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B7_4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NDMI_4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DISS_2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777833"/>
                  </a:ext>
                </a:extLst>
              </a:tr>
              <a:tr h="320305">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PMLI_1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VAR_2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96763494"/>
                  </a:ext>
                </a:extLst>
              </a:tr>
              <a:tr h="320305">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VAR_1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0525507"/>
                  </a:ext>
                </a:extLst>
              </a:tr>
              <a:tr h="320305">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ASM_2</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6868954"/>
                  </a:ext>
                </a:extLst>
              </a:tr>
              <a:tr h="258185">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SAVG_3</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7244974"/>
                  </a:ext>
                </a:extLst>
              </a:tr>
            </a:tbl>
          </a:graphicData>
        </a:graphic>
      </p:graphicFrame>
      <p:sp>
        <p:nvSpPr>
          <p:cNvPr id="3" name="文本框 2">
            <a:extLst>
              <a:ext uri="{FF2B5EF4-FFF2-40B4-BE49-F238E27FC236}">
                <a16:creationId xmlns:a16="http://schemas.microsoft.com/office/drawing/2014/main" id="{664C16E5-1A03-9FCB-0D44-84A88008AD0E}"/>
              </a:ext>
            </a:extLst>
          </p:cNvPr>
          <p:cNvSpPr txBox="1"/>
          <p:nvPr/>
        </p:nvSpPr>
        <p:spPr>
          <a:xfrm>
            <a:off x="814521" y="178574"/>
            <a:ext cx="4801314"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单一特征组分类和优选</a:t>
            </a:r>
          </a:p>
        </p:txBody>
      </p:sp>
    </p:spTree>
    <p:extLst>
      <p:ext uri="{BB962C8B-B14F-4D97-AF65-F5344CB8AC3E}">
        <p14:creationId xmlns:p14="http://schemas.microsoft.com/office/powerpoint/2010/main" val="903210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BD05E9CF-3EFB-C1B3-30C3-38C0D32014C6}"/>
              </a:ext>
            </a:extLst>
          </p:cNvPr>
          <p:cNvGraphicFramePr>
            <a:graphicFrameLocks/>
          </p:cNvGraphicFramePr>
          <p:nvPr>
            <p:extLst>
              <p:ext uri="{D42A27DB-BD31-4B8C-83A1-F6EECF244321}">
                <p14:modId xmlns:p14="http://schemas.microsoft.com/office/powerpoint/2010/main" val="724514996"/>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99548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B2A4D919-E52D-0920-3C23-8844AC53FA6C}"/>
              </a:ext>
            </a:extLst>
          </p:cNvPr>
          <p:cNvGraphicFramePr>
            <a:graphicFrameLocks noGrp="1"/>
          </p:cNvGraphicFramePr>
          <p:nvPr>
            <p:extLst>
              <p:ext uri="{D42A27DB-BD31-4B8C-83A1-F6EECF244321}">
                <p14:modId xmlns:p14="http://schemas.microsoft.com/office/powerpoint/2010/main" val="3540302573"/>
              </p:ext>
            </p:extLst>
          </p:nvPr>
        </p:nvGraphicFramePr>
        <p:xfrm>
          <a:off x="1494196" y="1335460"/>
          <a:ext cx="9635068" cy="4187081"/>
        </p:xfrm>
        <a:graphic>
          <a:graphicData uri="http://schemas.openxmlformats.org/drawingml/2006/table">
            <a:tbl>
              <a:tblPr firstRow="1" bandRow="1">
                <a:tableStyleId>{5C22544A-7EE6-4342-B048-85BDC9FD1C3A}</a:tableStyleId>
              </a:tblPr>
              <a:tblGrid>
                <a:gridCol w="3302001">
                  <a:extLst>
                    <a:ext uri="{9D8B030D-6E8A-4147-A177-3AD203B41FA5}">
                      <a16:colId xmlns:a16="http://schemas.microsoft.com/office/drawing/2014/main" val="2551339146"/>
                    </a:ext>
                  </a:extLst>
                </a:gridCol>
                <a:gridCol w="5061035">
                  <a:extLst>
                    <a:ext uri="{9D8B030D-6E8A-4147-A177-3AD203B41FA5}">
                      <a16:colId xmlns:a16="http://schemas.microsoft.com/office/drawing/2014/main" val="807499009"/>
                    </a:ext>
                  </a:extLst>
                </a:gridCol>
                <a:gridCol w="1272032">
                  <a:extLst>
                    <a:ext uri="{9D8B030D-6E8A-4147-A177-3AD203B41FA5}">
                      <a16:colId xmlns:a16="http://schemas.microsoft.com/office/drawing/2014/main" val="1904574482"/>
                    </a:ext>
                  </a:extLst>
                </a:gridCol>
              </a:tblGrid>
              <a:tr h="579120">
                <a:tc>
                  <a:txBody>
                    <a:bodyPr/>
                    <a:lstStyle/>
                    <a:p>
                      <a:pPr marL="0" algn="l" defTabSz="914423" rtl="0" eaLnBrk="1" latinLnBrk="0" hangingPunct="1"/>
                      <a:r>
                        <a:rPr lang="en-US" altLang="zh-CN" sz="1600" b="1" kern="1200" dirty="0">
                          <a:solidFill>
                            <a:schemeClr val="tx1"/>
                          </a:solidFill>
                          <a:latin typeface="Times New Roman" panose="02020603050405020304" pitchFamily="18" charset="0"/>
                          <a:ea typeface="+mn-ea"/>
                          <a:cs typeface="Times New Roman" panose="02020603050405020304" pitchFamily="18" charset="0"/>
                        </a:rPr>
                        <a:t> Feature type</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tx1"/>
                          </a:solidFill>
                          <a:latin typeface="Times New Roman" panose="02020603050405020304" pitchFamily="18" charset="0"/>
                          <a:ea typeface="+mn-ea"/>
                          <a:cs typeface="Times New Roman" panose="02020603050405020304" pitchFamily="18" charset="0"/>
                        </a:rPr>
                        <a:t>Band name</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tx1"/>
                          </a:solidFill>
                          <a:latin typeface="Times New Roman" panose="02020603050405020304" pitchFamily="18" charset="0"/>
                          <a:ea typeface="+mn-ea"/>
                          <a:cs typeface="Times New Roman" panose="02020603050405020304" pitchFamily="18" charset="0"/>
                        </a:rPr>
                        <a:t>Number of bands</a:t>
                      </a:r>
                      <a:endParaRPr lang="zh-CN" altLang="zh-CN" sz="16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3150093"/>
                  </a:ext>
                </a:extLst>
              </a:tr>
              <a:tr h="747504">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Spectral bands</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B1_4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B12_2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B2_4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B12_1</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B4_4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B11_4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B8_4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endParaRPr lang="en-US" altLang="zh-CN" sz="1400" b="0" kern="1200" dirty="0">
                        <a:solidFill>
                          <a:schemeClr val="tx1"/>
                        </a:solidFill>
                        <a:latin typeface="Times New Roman" panose="02020603050405020304" pitchFamily="18" charset="0"/>
                        <a:ea typeface="+mn-ea"/>
                        <a:cs typeface="Times New Roman" panose="02020603050405020304" pitchFamily="18" charset="0"/>
                      </a:endParaRPr>
                    </a:p>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B12_4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B7_1</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B7_4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23" rtl="0" eaLnBrk="1" latinLnBrk="0" hangingPunct="1"/>
                      <a:r>
                        <a:rPr lang="en-US" altLang="zh-CN" sz="1400" b="0" kern="1200" dirty="0">
                          <a:solidFill>
                            <a:schemeClr val="tx1"/>
                          </a:solidFill>
                          <a:latin typeface="Times New Roman" panose="02020603050405020304" pitchFamily="18" charset="0"/>
                          <a:ea typeface="+mn-ea"/>
                          <a:cs typeface="Times New Roman" panose="02020603050405020304" pitchFamily="18" charset="0"/>
                        </a:rPr>
                        <a:t>10</a:t>
                      </a:r>
                      <a:endParaRPr lang="zh-CN" alt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8767169"/>
                  </a:ext>
                </a:extLst>
              </a:tr>
              <a:tr h="798508">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Conventional spectral index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23" rtl="0" eaLnBrk="1" latinLnBrk="0" hangingPunct="1"/>
                      <a:r>
                        <a:rPr lang="en-US" altLang="zh-CN" sz="1400" b="0" kern="1200" dirty="0">
                          <a:solidFill>
                            <a:schemeClr val="tx1"/>
                          </a:solidFill>
                          <a:latin typeface="Times New Roman" panose="02020603050405020304" pitchFamily="18" charset="0"/>
                          <a:ea typeface="+mn-ea"/>
                          <a:cs typeface="Times New Roman" panose="02020603050405020304" pitchFamily="18" charset="0"/>
                        </a:rPr>
                        <a:t>MNDWI_3</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MNDWI_2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NDVI_MIN</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MNDWI_1</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NDVI_MAX</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SAVI_4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NDMI_1</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PMLI_4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NDVI_4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NDMI_4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PMLI_1</a:t>
                      </a:r>
                      <a:endParaRPr lang="zh-CN" alt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latinLnBrk="0" hangingPunct="1"/>
                      <a:r>
                        <a:rPr lang="en-US" altLang="zh-CN" sz="1400" b="0" kern="1200" dirty="0">
                          <a:solidFill>
                            <a:schemeClr val="tx1"/>
                          </a:solidFill>
                          <a:latin typeface="Times New Roman" panose="02020603050405020304" pitchFamily="18" charset="0"/>
                          <a:ea typeface="+mn-ea"/>
                          <a:cs typeface="Times New Roman" panose="02020603050405020304" pitchFamily="18" charset="0"/>
                        </a:rPr>
                        <a:t>11</a:t>
                      </a:r>
                      <a:endParaRPr lang="zh-CN" alt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6994131"/>
                  </a:ext>
                </a:extLst>
              </a:tr>
              <a:tr h="702734">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Red-edge index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23" rtl="0" eaLnBrk="1" latinLnBrk="0" hangingPunct="1"/>
                      <a:r>
                        <a:rPr lang="en-US" altLang="zh-CN" sz="1400" b="0" kern="1200" dirty="0">
                          <a:solidFill>
                            <a:schemeClr val="tx1"/>
                          </a:solidFill>
                          <a:latin typeface="Times New Roman" panose="02020603050405020304" pitchFamily="18" charset="0"/>
                          <a:ea typeface="+mn-ea"/>
                          <a:cs typeface="Times New Roman" panose="02020603050405020304" pitchFamily="18" charset="0"/>
                        </a:rPr>
                        <a:t>MTCI_3</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MTCI_2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NDVIRE2_2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NDRE1_4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NDRE2_4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MTCI_4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NDVIRE1_4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CIRE_4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NDVIRE1_2</a:t>
                      </a:r>
                      <a:endParaRPr lang="zh-CN" alt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latinLnBrk="0" hangingPunct="1"/>
                      <a:r>
                        <a:rPr lang="en-US" altLang="zh-CN" sz="1400" b="0" kern="1200" dirty="0">
                          <a:solidFill>
                            <a:schemeClr val="tx1"/>
                          </a:solidFill>
                          <a:latin typeface="Times New Roman" panose="02020603050405020304" pitchFamily="18" charset="0"/>
                          <a:ea typeface="+mn-ea"/>
                          <a:cs typeface="Times New Roman" panose="02020603050405020304" pitchFamily="18" charset="0"/>
                        </a:rPr>
                        <a:t>9</a:t>
                      </a:r>
                      <a:endParaRPr lang="zh-CN" alt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2681462"/>
                  </a:ext>
                </a:extLst>
              </a:tr>
              <a:tr h="829733">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Textural features</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23" rtl="0" eaLnBrk="1" latinLnBrk="0" hangingPunct="1"/>
                      <a:r>
                        <a:rPr lang="en-US" altLang="zh-CN" sz="1400" b="0" kern="1200" dirty="0">
                          <a:solidFill>
                            <a:schemeClr val="tx1"/>
                          </a:solidFill>
                          <a:latin typeface="Times New Roman" panose="02020603050405020304" pitchFamily="18" charset="0"/>
                          <a:ea typeface="+mn-ea"/>
                          <a:cs typeface="Times New Roman" panose="02020603050405020304" pitchFamily="18" charset="0"/>
                        </a:rPr>
                        <a:t>SAVG_2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SAVG_1</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IDM_1</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CON_1</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CORR_2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CON_2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IDM_2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CORR_1</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DISS_1</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DISS_2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endParaRPr lang="en-US" altLang="zh-CN" sz="1400" b="0" kern="1200" dirty="0">
                        <a:solidFill>
                          <a:schemeClr val="tx1"/>
                        </a:solidFill>
                        <a:latin typeface="Times New Roman" panose="02020603050405020304" pitchFamily="18" charset="0"/>
                        <a:ea typeface="+mn-ea"/>
                        <a:cs typeface="Times New Roman" panose="02020603050405020304" pitchFamily="18" charset="0"/>
                      </a:endParaRPr>
                    </a:p>
                    <a:p>
                      <a:pPr marL="0" algn="l" defTabSz="914423" rtl="0" eaLnBrk="1" latinLnBrk="0" hangingPunct="1"/>
                      <a:r>
                        <a:rPr lang="en-US" altLang="zh-CN" sz="1400" b="0" kern="1200" dirty="0">
                          <a:solidFill>
                            <a:schemeClr val="tx1"/>
                          </a:solidFill>
                          <a:latin typeface="Times New Roman" panose="02020603050405020304" pitchFamily="18" charset="0"/>
                          <a:ea typeface="+mn-ea"/>
                          <a:cs typeface="Times New Roman" panose="02020603050405020304" pitchFamily="18" charset="0"/>
                        </a:rPr>
                        <a:t>VAR_2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VAR_1</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ASM_2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SAVG_3</a:t>
                      </a:r>
                      <a:endParaRPr lang="zh-CN" alt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latinLnBrk="0" hangingPunct="1"/>
                      <a:r>
                        <a:rPr lang="en-US" altLang="zh-CN" sz="1400" b="0" kern="1200" dirty="0">
                          <a:solidFill>
                            <a:schemeClr val="tx1"/>
                          </a:solidFill>
                          <a:latin typeface="Times New Roman" panose="02020603050405020304" pitchFamily="18" charset="0"/>
                          <a:ea typeface="+mn-ea"/>
                          <a:cs typeface="Times New Roman" panose="02020603050405020304" pitchFamily="18" charset="0"/>
                        </a:rPr>
                        <a:t>14</a:t>
                      </a:r>
                      <a:endParaRPr lang="zh-CN" alt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258880"/>
                  </a:ext>
                </a:extLst>
              </a:tr>
              <a:tr h="52948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Topographic-temperature features</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23" rtl="0" eaLnBrk="1" latinLnBrk="0" hangingPunct="1"/>
                      <a:r>
                        <a:rPr lang="en-US" altLang="zh-CN" sz="1400" b="0" kern="1200" dirty="0">
                          <a:solidFill>
                            <a:schemeClr val="tx1"/>
                          </a:solidFill>
                          <a:latin typeface="Times New Roman" panose="02020603050405020304" pitchFamily="18" charset="0"/>
                          <a:ea typeface="+mn-ea"/>
                          <a:cs typeface="Times New Roman" panose="02020603050405020304" pitchFamily="18" charset="0"/>
                        </a:rPr>
                        <a:t>Elevation</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LST_4</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LST_1</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LST_2</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LST_3</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Aspect</a:t>
                      </a:r>
                      <a:r>
                        <a:rPr lang="zh-CN" altLang="en-US" sz="1400" b="0"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0" kern="1200" dirty="0" err="1">
                          <a:solidFill>
                            <a:schemeClr val="tx1"/>
                          </a:solidFill>
                          <a:latin typeface="Times New Roman" panose="02020603050405020304" pitchFamily="18" charset="0"/>
                          <a:ea typeface="+mn-ea"/>
                          <a:cs typeface="Times New Roman" panose="02020603050405020304" pitchFamily="18" charset="0"/>
                        </a:rPr>
                        <a:t>Alope</a:t>
                      </a:r>
                      <a:endParaRPr lang="en-US" altLang="zh-CN" sz="1400" b="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23" rtl="0" eaLnBrk="1" latinLnBrk="0" hangingPunct="1"/>
                      <a:r>
                        <a:rPr lang="en-US" altLang="zh-CN" sz="1400" b="0" kern="1200" dirty="0">
                          <a:solidFill>
                            <a:schemeClr val="tx1"/>
                          </a:solidFill>
                          <a:latin typeface="Times New Roman" panose="02020603050405020304" pitchFamily="18" charset="0"/>
                          <a:ea typeface="+mn-ea"/>
                          <a:cs typeface="Times New Roman" panose="02020603050405020304" pitchFamily="18" charset="0"/>
                        </a:rPr>
                        <a:t>7</a:t>
                      </a:r>
                      <a:endParaRPr lang="zh-CN" alt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1096755"/>
                  </a:ext>
                </a:extLst>
              </a:tr>
            </a:tbl>
          </a:graphicData>
        </a:graphic>
      </p:graphicFrame>
    </p:spTree>
    <p:extLst>
      <p:ext uri="{BB962C8B-B14F-4D97-AF65-F5344CB8AC3E}">
        <p14:creationId xmlns:p14="http://schemas.microsoft.com/office/powerpoint/2010/main" val="1262369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E019093D-C761-E951-3200-404931F27A84}"/>
              </a:ext>
            </a:extLst>
          </p:cNvPr>
          <p:cNvGraphicFramePr>
            <a:graphicFrameLocks noGrp="1"/>
          </p:cNvGraphicFramePr>
          <p:nvPr>
            <p:extLst>
              <p:ext uri="{D42A27DB-BD31-4B8C-83A1-F6EECF244321}">
                <p14:modId xmlns:p14="http://schemas.microsoft.com/office/powerpoint/2010/main" val="655924489"/>
              </p:ext>
            </p:extLst>
          </p:nvPr>
        </p:nvGraphicFramePr>
        <p:xfrm>
          <a:off x="358035" y="2224549"/>
          <a:ext cx="10515599" cy="881612"/>
        </p:xfrm>
        <a:graphic>
          <a:graphicData uri="http://schemas.openxmlformats.org/drawingml/2006/table">
            <a:tbl>
              <a:tblPr>
                <a:tableStyleId>{5C22544A-7EE6-4342-B048-85BDC9FD1C3A}</a:tableStyleId>
              </a:tblPr>
              <a:tblGrid>
                <a:gridCol w="2575979">
                  <a:extLst>
                    <a:ext uri="{9D8B030D-6E8A-4147-A177-3AD203B41FA5}">
                      <a16:colId xmlns:a16="http://schemas.microsoft.com/office/drawing/2014/main" val="2269487244"/>
                    </a:ext>
                  </a:extLst>
                </a:gridCol>
                <a:gridCol w="1815707">
                  <a:extLst>
                    <a:ext uri="{9D8B030D-6E8A-4147-A177-3AD203B41FA5}">
                      <a16:colId xmlns:a16="http://schemas.microsoft.com/office/drawing/2014/main" val="2050293445"/>
                    </a:ext>
                  </a:extLst>
                </a:gridCol>
                <a:gridCol w="1815707">
                  <a:extLst>
                    <a:ext uri="{9D8B030D-6E8A-4147-A177-3AD203B41FA5}">
                      <a16:colId xmlns:a16="http://schemas.microsoft.com/office/drawing/2014/main" val="1741760883"/>
                    </a:ext>
                  </a:extLst>
                </a:gridCol>
                <a:gridCol w="1923040">
                  <a:extLst>
                    <a:ext uri="{9D8B030D-6E8A-4147-A177-3AD203B41FA5}">
                      <a16:colId xmlns:a16="http://schemas.microsoft.com/office/drawing/2014/main" val="3790324352"/>
                    </a:ext>
                  </a:extLst>
                </a:gridCol>
                <a:gridCol w="1741171">
                  <a:extLst>
                    <a:ext uri="{9D8B030D-6E8A-4147-A177-3AD203B41FA5}">
                      <a16:colId xmlns:a16="http://schemas.microsoft.com/office/drawing/2014/main" val="549257019"/>
                    </a:ext>
                  </a:extLst>
                </a:gridCol>
                <a:gridCol w="643995">
                  <a:extLst>
                    <a:ext uri="{9D8B030D-6E8A-4147-A177-3AD203B41FA5}">
                      <a16:colId xmlns:a16="http://schemas.microsoft.com/office/drawing/2014/main" val="2732909523"/>
                    </a:ext>
                  </a:extLst>
                </a:gridCol>
              </a:tblGrid>
              <a:tr h="252792">
                <a:tc>
                  <a:txBody>
                    <a:bodyPr/>
                    <a:lstStyle/>
                    <a:p>
                      <a:pPr algn="ctr" fontAlgn="ctr"/>
                      <a:r>
                        <a:rPr lang="en-US" sz="1600" b="1" u="none" strike="noStrike" baseline="0" dirty="0">
                          <a:solidFill>
                            <a:schemeClr val="bg1">
                              <a:lumMod val="10000"/>
                            </a:schemeClr>
                          </a:solidFill>
                          <a:effectLst/>
                          <a:latin typeface="Times New Roman" panose="02020603050405020304" pitchFamily="18" charset="0"/>
                        </a:rPr>
                        <a:t>spring</a:t>
                      </a:r>
                      <a:endParaRPr 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1" u="none" strike="noStrike" baseline="0" dirty="0">
                          <a:solidFill>
                            <a:schemeClr val="bg1">
                              <a:lumMod val="10000"/>
                            </a:schemeClr>
                          </a:solidFill>
                          <a:effectLst/>
                          <a:latin typeface="Times New Roman" panose="02020603050405020304" pitchFamily="18" charset="0"/>
                        </a:rPr>
                        <a:t>summer</a:t>
                      </a:r>
                      <a:endParaRPr 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1" u="none" strike="noStrike" baseline="0" dirty="0">
                          <a:solidFill>
                            <a:schemeClr val="bg1">
                              <a:lumMod val="10000"/>
                            </a:schemeClr>
                          </a:solidFill>
                          <a:effectLst/>
                          <a:latin typeface="Times New Roman" panose="02020603050405020304" pitchFamily="18" charset="0"/>
                        </a:rPr>
                        <a:t>fall</a:t>
                      </a:r>
                      <a:endParaRPr 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1" u="none" strike="noStrike" baseline="0" dirty="0">
                          <a:solidFill>
                            <a:schemeClr val="bg1">
                              <a:lumMod val="10000"/>
                            </a:schemeClr>
                          </a:solidFill>
                          <a:effectLst/>
                          <a:latin typeface="Times New Roman" panose="02020603050405020304" pitchFamily="18" charset="0"/>
                        </a:rPr>
                        <a:t>winter</a:t>
                      </a:r>
                      <a:endParaRPr 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1" u="none" strike="noStrike" baseline="0" dirty="0">
                          <a:solidFill>
                            <a:schemeClr val="bg1">
                              <a:lumMod val="10000"/>
                            </a:schemeClr>
                          </a:solidFill>
                          <a:effectLst/>
                          <a:latin typeface="Times New Roman" panose="02020603050405020304" pitchFamily="18" charset="0"/>
                        </a:rPr>
                        <a:t>other</a:t>
                      </a:r>
                      <a:endParaRPr 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rPr>
                        <a:t>all</a:t>
                      </a:r>
                      <a:endParaRPr lang="zh-CN" alt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6961160"/>
                  </a:ext>
                </a:extLst>
              </a:tr>
              <a:tr h="376028">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12</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13</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4</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19</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3</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51</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15324164"/>
                  </a:ext>
                </a:extLst>
              </a:tr>
              <a:tr h="252792">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0.235294118</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0.254901961</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0.078431373</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0.37254902</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0.058823529</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1</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5191499"/>
                  </a:ext>
                </a:extLst>
              </a:tr>
            </a:tbl>
          </a:graphicData>
        </a:graphic>
      </p:graphicFrame>
      <p:graphicFrame>
        <p:nvGraphicFramePr>
          <p:cNvPr id="3" name="图表 2">
            <a:extLst>
              <a:ext uri="{FF2B5EF4-FFF2-40B4-BE49-F238E27FC236}">
                <a16:creationId xmlns:a16="http://schemas.microsoft.com/office/drawing/2014/main" id="{5BACF03B-14A6-1833-773A-E0597F2B0E61}"/>
              </a:ext>
            </a:extLst>
          </p:cNvPr>
          <p:cNvGraphicFramePr>
            <a:graphicFrameLocks/>
          </p:cNvGraphicFramePr>
          <p:nvPr>
            <p:extLst>
              <p:ext uri="{D42A27DB-BD31-4B8C-83A1-F6EECF244321}">
                <p14:modId xmlns:p14="http://schemas.microsoft.com/office/powerpoint/2010/main" val="2778110013"/>
              </p:ext>
            </p:extLst>
          </p:nvPr>
        </p:nvGraphicFramePr>
        <p:xfrm>
          <a:off x="6096000" y="3751840"/>
          <a:ext cx="5288280" cy="2684520"/>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a:extLst>
              <a:ext uri="{FF2B5EF4-FFF2-40B4-BE49-F238E27FC236}">
                <a16:creationId xmlns:a16="http://schemas.microsoft.com/office/drawing/2014/main" id="{98782C5A-8216-8B9E-B03B-5661E18FB51B}"/>
              </a:ext>
            </a:extLst>
          </p:cNvPr>
          <p:cNvSpPr txBox="1"/>
          <p:nvPr/>
        </p:nvSpPr>
        <p:spPr>
          <a:xfrm>
            <a:off x="814521" y="178574"/>
            <a:ext cx="4801314"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单一特征组分类和优选</a:t>
            </a:r>
          </a:p>
        </p:txBody>
      </p:sp>
    </p:spTree>
    <p:extLst>
      <p:ext uri="{BB962C8B-B14F-4D97-AF65-F5344CB8AC3E}">
        <p14:creationId xmlns:p14="http://schemas.microsoft.com/office/powerpoint/2010/main" val="2075641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9292B31A-E219-4F27-87A6-A9A74F2B5A16}"/>
              </a:ext>
            </a:extLst>
          </p:cNvPr>
          <p:cNvGraphicFramePr>
            <a:graphicFrameLocks/>
          </p:cNvGraphicFramePr>
          <p:nvPr>
            <p:extLst>
              <p:ext uri="{D42A27DB-BD31-4B8C-83A1-F6EECF244321}">
                <p14:modId xmlns:p14="http://schemas.microsoft.com/office/powerpoint/2010/main" val="158482793"/>
              </p:ext>
            </p:extLst>
          </p:nvPr>
        </p:nvGraphicFramePr>
        <p:xfrm>
          <a:off x="2665788" y="1044797"/>
          <a:ext cx="7006728" cy="50482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7316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07619054-9E59-5BA3-E14D-A751465799BC}"/>
              </a:ext>
            </a:extLst>
          </p:cNvPr>
          <p:cNvGraphicFramePr>
            <a:graphicFrameLocks/>
          </p:cNvGraphicFramePr>
          <p:nvPr>
            <p:extLst>
              <p:ext uri="{D42A27DB-BD31-4B8C-83A1-F6EECF244321}">
                <p14:modId xmlns:p14="http://schemas.microsoft.com/office/powerpoint/2010/main" val="279720186"/>
              </p:ext>
            </p:extLst>
          </p:nvPr>
        </p:nvGraphicFramePr>
        <p:xfrm>
          <a:off x="2262315" y="105156"/>
          <a:ext cx="8390445" cy="66476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9701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DFE1F367-9146-5C8A-2C36-B8DA8A0185D0}"/>
              </a:ext>
            </a:extLst>
          </p:cNvPr>
          <p:cNvGraphicFramePr>
            <a:graphicFrameLocks/>
          </p:cNvGraphicFramePr>
          <p:nvPr>
            <p:extLst>
              <p:ext uri="{D42A27DB-BD31-4B8C-83A1-F6EECF244321}">
                <p14:modId xmlns:p14="http://schemas.microsoft.com/office/powerpoint/2010/main" val="4022442159"/>
              </p:ext>
            </p:extLst>
          </p:nvPr>
        </p:nvGraphicFramePr>
        <p:xfrm>
          <a:off x="705079" y="528809"/>
          <a:ext cx="10609243" cy="60482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51890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19C9BB91-B3EB-1322-AFE0-DA3E73A2DBE9}"/>
              </a:ext>
            </a:extLst>
          </p:cNvPr>
          <p:cNvGraphicFramePr>
            <a:graphicFrameLocks/>
          </p:cNvGraphicFramePr>
          <p:nvPr>
            <p:extLst>
              <p:ext uri="{D42A27DB-BD31-4B8C-83A1-F6EECF244321}">
                <p14:modId xmlns:p14="http://schemas.microsoft.com/office/powerpoint/2010/main" val="973948637"/>
              </p:ext>
            </p:extLst>
          </p:nvPr>
        </p:nvGraphicFramePr>
        <p:xfrm>
          <a:off x="1024568" y="859316"/>
          <a:ext cx="10047384" cy="54974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8627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7E740C25-7868-286C-F873-8725BD74F2F7}"/>
              </a:ext>
            </a:extLst>
          </p:cNvPr>
          <p:cNvGraphicFramePr>
            <a:graphicFrameLocks/>
          </p:cNvGraphicFramePr>
          <p:nvPr>
            <p:extLst>
              <p:ext uri="{D42A27DB-BD31-4B8C-83A1-F6EECF244321}">
                <p14:modId xmlns:p14="http://schemas.microsoft.com/office/powerpoint/2010/main" val="385076435"/>
              </p:ext>
            </p:extLst>
          </p:nvPr>
        </p:nvGraphicFramePr>
        <p:xfrm>
          <a:off x="329128" y="928917"/>
          <a:ext cx="5984684" cy="45815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a:extLst>
              <a:ext uri="{FF2B5EF4-FFF2-40B4-BE49-F238E27FC236}">
                <a16:creationId xmlns:a16="http://schemas.microsoft.com/office/drawing/2014/main" id="{6FAE6507-D6DE-DAE5-C9A3-C2D98F65DA53}"/>
              </a:ext>
            </a:extLst>
          </p:cNvPr>
          <p:cNvGraphicFramePr>
            <a:graphicFrameLocks/>
          </p:cNvGraphicFramePr>
          <p:nvPr>
            <p:extLst>
              <p:ext uri="{D42A27DB-BD31-4B8C-83A1-F6EECF244321}">
                <p14:modId xmlns:p14="http://schemas.microsoft.com/office/powerpoint/2010/main" val="2934950331"/>
              </p:ext>
            </p:extLst>
          </p:nvPr>
        </p:nvGraphicFramePr>
        <p:xfrm>
          <a:off x="5423971" y="928917"/>
          <a:ext cx="6438901" cy="45815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65029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4531396B-2506-491D-B950-3864039B40A0}"/>
              </a:ext>
            </a:extLst>
          </p:cNvPr>
          <p:cNvGraphicFramePr>
            <a:graphicFrameLocks/>
          </p:cNvGraphicFramePr>
          <p:nvPr>
            <p:extLst>
              <p:ext uri="{D42A27DB-BD31-4B8C-83A1-F6EECF244321}">
                <p14:modId xmlns:p14="http://schemas.microsoft.com/office/powerpoint/2010/main" val="630916330"/>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73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5660507F-5252-C5A7-057F-3EB163EA0439}"/>
              </a:ext>
            </a:extLst>
          </p:cNvPr>
          <p:cNvGraphicFramePr>
            <a:graphicFrameLocks noGrp="1"/>
          </p:cNvGraphicFramePr>
          <p:nvPr>
            <p:extLst>
              <p:ext uri="{D42A27DB-BD31-4B8C-83A1-F6EECF244321}">
                <p14:modId xmlns:p14="http://schemas.microsoft.com/office/powerpoint/2010/main" val="985566527"/>
              </p:ext>
            </p:extLst>
          </p:nvPr>
        </p:nvGraphicFramePr>
        <p:xfrm>
          <a:off x="976103" y="2495481"/>
          <a:ext cx="9871602" cy="1688152"/>
        </p:xfrm>
        <a:graphic>
          <a:graphicData uri="http://schemas.openxmlformats.org/drawingml/2006/table">
            <a:tbl>
              <a:tblPr>
                <a:tableStyleId>{5C22544A-7EE6-4342-B048-85BDC9FD1C3A}</a:tableStyleId>
              </a:tblPr>
              <a:tblGrid>
                <a:gridCol w="2042890">
                  <a:extLst>
                    <a:ext uri="{9D8B030D-6E8A-4147-A177-3AD203B41FA5}">
                      <a16:colId xmlns:a16="http://schemas.microsoft.com/office/drawing/2014/main" val="3819625342"/>
                    </a:ext>
                  </a:extLst>
                </a:gridCol>
                <a:gridCol w="2042890">
                  <a:extLst>
                    <a:ext uri="{9D8B030D-6E8A-4147-A177-3AD203B41FA5}">
                      <a16:colId xmlns:a16="http://schemas.microsoft.com/office/drawing/2014/main" val="2269487244"/>
                    </a:ext>
                  </a:extLst>
                </a:gridCol>
                <a:gridCol w="1439953">
                  <a:extLst>
                    <a:ext uri="{9D8B030D-6E8A-4147-A177-3AD203B41FA5}">
                      <a16:colId xmlns:a16="http://schemas.microsoft.com/office/drawing/2014/main" val="2050293445"/>
                    </a:ext>
                  </a:extLst>
                </a:gridCol>
                <a:gridCol w="1439953">
                  <a:extLst>
                    <a:ext uri="{9D8B030D-6E8A-4147-A177-3AD203B41FA5}">
                      <a16:colId xmlns:a16="http://schemas.microsoft.com/office/drawing/2014/main" val="1741760883"/>
                    </a:ext>
                  </a:extLst>
                </a:gridCol>
                <a:gridCol w="1525074">
                  <a:extLst>
                    <a:ext uri="{9D8B030D-6E8A-4147-A177-3AD203B41FA5}">
                      <a16:colId xmlns:a16="http://schemas.microsoft.com/office/drawing/2014/main" val="3790324352"/>
                    </a:ext>
                  </a:extLst>
                </a:gridCol>
                <a:gridCol w="1380842">
                  <a:extLst>
                    <a:ext uri="{9D8B030D-6E8A-4147-A177-3AD203B41FA5}">
                      <a16:colId xmlns:a16="http://schemas.microsoft.com/office/drawing/2014/main" val="549257019"/>
                    </a:ext>
                  </a:extLst>
                </a:gridCol>
              </a:tblGrid>
              <a:tr h="603319">
                <a:tc>
                  <a:txBody>
                    <a:bodyPr/>
                    <a:lstStyle/>
                    <a:p>
                      <a:pPr algn="ctr" fontAlgn="ctr"/>
                      <a:r>
                        <a:rPr lang="en-US" altLang="zh-CN"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rPr>
                        <a:t>season</a:t>
                      </a:r>
                      <a:endParaRPr 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1" u="none" strike="noStrike" baseline="0" dirty="0">
                          <a:solidFill>
                            <a:schemeClr val="bg1">
                              <a:lumMod val="10000"/>
                            </a:schemeClr>
                          </a:solidFill>
                          <a:effectLst/>
                          <a:latin typeface="Times New Roman" panose="02020603050405020304" pitchFamily="18" charset="0"/>
                        </a:rPr>
                        <a:t>spring</a:t>
                      </a:r>
                      <a:endParaRPr 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1" u="none" strike="noStrike" baseline="0" dirty="0">
                          <a:solidFill>
                            <a:schemeClr val="bg1">
                              <a:lumMod val="10000"/>
                            </a:schemeClr>
                          </a:solidFill>
                          <a:effectLst/>
                          <a:latin typeface="Times New Roman" panose="02020603050405020304" pitchFamily="18" charset="0"/>
                        </a:rPr>
                        <a:t>summer</a:t>
                      </a:r>
                      <a:endParaRPr 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1" u="none" strike="noStrike" baseline="0" dirty="0">
                          <a:solidFill>
                            <a:schemeClr val="bg1">
                              <a:lumMod val="10000"/>
                            </a:schemeClr>
                          </a:solidFill>
                          <a:effectLst/>
                          <a:latin typeface="Times New Roman" panose="02020603050405020304" pitchFamily="18" charset="0"/>
                        </a:rPr>
                        <a:t>fall</a:t>
                      </a:r>
                      <a:endParaRPr 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1" u="none" strike="noStrike" baseline="0" dirty="0">
                          <a:solidFill>
                            <a:schemeClr val="bg1">
                              <a:lumMod val="10000"/>
                            </a:schemeClr>
                          </a:solidFill>
                          <a:effectLst/>
                          <a:latin typeface="Times New Roman" panose="02020603050405020304" pitchFamily="18" charset="0"/>
                        </a:rPr>
                        <a:t>winter</a:t>
                      </a:r>
                      <a:endParaRPr 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1" u="none" strike="noStrike" baseline="0" dirty="0">
                          <a:solidFill>
                            <a:schemeClr val="bg1">
                              <a:lumMod val="10000"/>
                            </a:schemeClr>
                          </a:solidFill>
                          <a:effectLst/>
                          <a:latin typeface="Times New Roman" panose="02020603050405020304" pitchFamily="18" charset="0"/>
                        </a:rPr>
                        <a:t>other</a:t>
                      </a:r>
                      <a:endParaRPr lang="en-US" sz="1600" b="1"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6961160"/>
                  </a:ext>
                </a:extLst>
              </a:tr>
              <a:tr h="618728">
                <a:tc>
                  <a:txBody>
                    <a:bodyPr/>
                    <a:lstStyle/>
                    <a:p>
                      <a:pPr marL="0" marR="0" lvl="0" indent="0" algn="ctr" defTabSz="914423" rtl="0" eaLnBrk="1" fontAlgn="ctr" latinLnBrk="0" hangingPunct="1">
                        <a:lnSpc>
                          <a:spcPct val="100000"/>
                        </a:lnSpc>
                        <a:spcBef>
                          <a:spcPts val="0"/>
                        </a:spcBef>
                        <a:spcAft>
                          <a:spcPts val="0"/>
                        </a:spcAft>
                        <a:buClrTx/>
                        <a:buSzTx/>
                        <a:buFontTx/>
                        <a:buNone/>
                        <a:tabLst/>
                        <a:defRPr/>
                      </a:pPr>
                      <a:r>
                        <a:rPr lang="en-US" altLang="zh-CN" sz="1400" b="1" i="0" u="none" strike="noStrike" kern="1200" baseline="0" dirty="0">
                          <a:solidFill>
                            <a:schemeClr val="bg1">
                              <a:lumMod val="10000"/>
                            </a:schemeClr>
                          </a:solidFill>
                          <a:effectLst/>
                          <a:latin typeface="Times New Roman" panose="02020603050405020304" pitchFamily="18" charset="0"/>
                          <a:ea typeface="等线" panose="02010600030101010101" pitchFamily="2" charset="-122"/>
                          <a:cs typeface="+mn-cs"/>
                        </a:rPr>
                        <a:t>Number of bands</a:t>
                      </a:r>
                      <a:endParaRPr lang="zh-CN" altLang="zh-CN" sz="1400" b="1" i="0" u="none" strike="noStrike" kern="1200" baseline="0" dirty="0">
                        <a:solidFill>
                          <a:schemeClr val="bg1">
                            <a:lumMod val="10000"/>
                          </a:schemeClr>
                        </a:solidFill>
                        <a:effectLst/>
                        <a:latin typeface="Times New Roman" panose="02020603050405020304" pitchFamily="18" charset="0"/>
                        <a:ea typeface="等线" panose="02010600030101010101" pitchFamily="2" charset="-122"/>
                        <a:cs typeface="+mn-cs"/>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12</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13</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4</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19</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3</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15324164"/>
                  </a:ext>
                </a:extLst>
              </a:tr>
              <a:tr h="466105">
                <a:tc>
                  <a:txBody>
                    <a:bodyPr/>
                    <a:lstStyle/>
                    <a:p>
                      <a:pPr marL="0" algn="ctr" defTabSz="914423" rtl="0" eaLnBrk="1" fontAlgn="ctr" latinLnBrk="0" hangingPunct="1"/>
                      <a:r>
                        <a:rPr lang="en-US" altLang="zh-CN" sz="1400" b="1" i="0" u="none" strike="noStrike" kern="1200" baseline="0" dirty="0">
                          <a:solidFill>
                            <a:schemeClr val="bg1">
                              <a:lumMod val="10000"/>
                            </a:schemeClr>
                          </a:solidFill>
                          <a:effectLst/>
                          <a:latin typeface="Times New Roman" panose="02020603050405020304" pitchFamily="18" charset="0"/>
                          <a:ea typeface="等线" panose="02010600030101010101" pitchFamily="2" charset="-122"/>
                          <a:cs typeface="+mn-cs"/>
                        </a:rPr>
                        <a:t>percentage</a:t>
                      </a: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23.53%</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25.49%</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7.84%</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37.25%</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rPr>
                        <a:t>5.88%</a:t>
                      </a:r>
                      <a:endParaRPr lang="en-US" altLang="zh-CN" sz="1600" b="0" i="0" u="none" strike="noStrike" baseline="0" dirty="0">
                        <a:solidFill>
                          <a:schemeClr val="bg1">
                            <a:lumMod val="10000"/>
                          </a:schemeClr>
                        </a:solidFill>
                        <a:effectLst/>
                        <a:latin typeface="Times New Roman" panose="02020603050405020304" pitchFamily="18" charset="0"/>
                        <a:ea typeface="等线" panose="02010600030101010101" pitchFamily="2" charset="-122"/>
                      </a:endParaRPr>
                    </a:p>
                  </a:txBody>
                  <a:tcPr marL="8952" marR="8952" marT="895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5191499"/>
                  </a:ext>
                </a:extLst>
              </a:tr>
            </a:tbl>
          </a:graphicData>
        </a:graphic>
      </p:graphicFrame>
    </p:spTree>
    <p:extLst>
      <p:ext uri="{BB962C8B-B14F-4D97-AF65-F5344CB8AC3E}">
        <p14:creationId xmlns:p14="http://schemas.microsoft.com/office/powerpoint/2010/main" val="2464513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9619BD16-4544-3C6C-B2F7-E2C19BC12C47}"/>
              </a:ext>
            </a:extLst>
          </p:cNvPr>
          <p:cNvSpPr/>
          <p:nvPr/>
        </p:nvSpPr>
        <p:spPr>
          <a:xfrm>
            <a:off x="4398695" y="619001"/>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Sentinel-2</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6E5598DB-B2C6-CE73-1208-DCA8AEC9B447}"/>
              </a:ext>
            </a:extLst>
          </p:cNvPr>
          <p:cNvSpPr/>
          <p:nvPr/>
        </p:nvSpPr>
        <p:spPr>
          <a:xfrm>
            <a:off x="4398695" y="1223252"/>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Landsat-8</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7" name="连接符: 肘形 6">
            <a:extLst>
              <a:ext uri="{FF2B5EF4-FFF2-40B4-BE49-F238E27FC236}">
                <a16:creationId xmlns:a16="http://schemas.microsoft.com/office/drawing/2014/main" id="{1D3F4C94-1AEA-3EA1-2BD8-16B204D2953A}"/>
              </a:ext>
            </a:extLst>
          </p:cNvPr>
          <p:cNvCxnSpPr>
            <a:cxnSpLocks/>
            <a:stCxn id="14" idx="3"/>
            <a:endCxn id="4" idx="1"/>
          </p:cNvCxnSpPr>
          <p:nvPr/>
        </p:nvCxnSpPr>
        <p:spPr>
          <a:xfrm flipV="1">
            <a:off x="3710665" y="866651"/>
            <a:ext cx="688030" cy="44019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 name="连接符: 肘形 7">
            <a:extLst>
              <a:ext uri="{FF2B5EF4-FFF2-40B4-BE49-F238E27FC236}">
                <a16:creationId xmlns:a16="http://schemas.microsoft.com/office/drawing/2014/main" id="{C42FD8A3-3323-FDEC-A413-6EE8497D1476}"/>
              </a:ext>
            </a:extLst>
          </p:cNvPr>
          <p:cNvCxnSpPr>
            <a:cxnSpLocks/>
            <a:stCxn id="14" idx="3"/>
            <a:endCxn id="5" idx="1"/>
          </p:cNvCxnSpPr>
          <p:nvPr/>
        </p:nvCxnSpPr>
        <p:spPr>
          <a:xfrm>
            <a:off x="3710665" y="1306842"/>
            <a:ext cx="688030" cy="16405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4" name="矩形: 圆角 13">
            <a:extLst>
              <a:ext uri="{FF2B5EF4-FFF2-40B4-BE49-F238E27FC236}">
                <a16:creationId xmlns:a16="http://schemas.microsoft.com/office/drawing/2014/main" id="{8359E885-14E9-59D8-544C-1EB4DC7070AC}"/>
              </a:ext>
            </a:extLst>
          </p:cNvPr>
          <p:cNvSpPr/>
          <p:nvPr/>
        </p:nvSpPr>
        <p:spPr>
          <a:xfrm>
            <a:off x="2079312" y="955768"/>
            <a:ext cx="1631353" cy="702147"/>
          </a:xfrm>
          <a:prstGeom prst="roundRect">
            <a:avLst>
              <a:gd name="adj" fmla="val 4298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Google</a:t>
            </a:r>
            <a:r>
              <a:rPr lang="en-US" altLang="zh-CN" dirty="0">
                <a:ln>
                  <a:solidFill>
                    <a:prstClr val="black"/>
                  </a:solidFill>
                </a:ln>
                <a:solidFill>
                  <a:prstClr val="black"/>
                </a:solidFill>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earth</a:t>
            </a:r>
            <a:r>
              <a:rPr lang="en-US" altLang="zh-CN" dirty="0">
                <a:ln>
                  <a:solidFill>
                    <a:prstClr val="black"/>
                  </a:solidFill>
                </a:ln>
                <a:solidFill>
                  <a:prstClr val="black"/>
                </a:solidFill>
                <a:latin typeface="宋体" panose="02010600030101010101" pitchFamily="2" charset="-122"/>
                <a:ea typeface="宋体" panose="02010600030101010101" pitchFamily="2" charset="-122"/>
              </a:rPr>
              <a:t>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engine</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 name="矩形 23">
            <a:extLst>
              <a:ext uri="{FF2B5EF4-FFF2-40B4-BE49-F238E27FC236}">
                <a16:creationId xmlns:a16="http://schemas.microsoft.com/office/drawing/2014/main" id="{F3E91A2F-676C-0BF6-A867-722CC60B2392}"/>
              </a:ext>
            </a:extLst>
          </p:cNvPr>
          <p:cNvSpPr/>
          <p:nvPr/>
        </p:nvSpPr>
        <p:spPr>
          <a:xfrm>
            <a:off x="7162046" y="572066"/>
            <a:ext cx="1778000" cy="368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Sentinel-2</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5" name="矩形 24">
            <a:extLst>
              <a:ext uri="{FF2B5EF4-FFF2-40B4-BE49-F238E27FC236}">
                <a16:creationId xmlns:a16="http://schemas.microsoft.com/office/drawing/2014/main" id="{58804097-CFC2-8FBB-80DF-764B86EB2A8E}"/>
              </a:ext>
            </a:extLst>
          </p:cNvPr>
          <p:cNvSpPr/>
          <p:nvPr/>
        </p:nvSpPr>
        <p:spPr>
          <a:xfrm>
            <a:off x="7162046" y="946717"/>
            <a:ext cx="444500" cy="10794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去云处理</a:t>
            </a:r>
          </a:p>
        </p:txBody>
      </p:sp>
      <p:sp>
        <p:nvSpPr>
          <p:cNvPr id="26" name="矩形 25">
            <a:extLst>
              <a:ext uri="{FF2B5EF4-FFF2-40B4-BE49-F238E27FC236}">
                <a16:creationId xmlns:a16="http://schemas.microsoft.com/office/drawing/2014/main" id="{71BF5EEE-7C7D-4C2E-C4D6-E21FFF6F4262}"/>
              </a:ext>
            </a:extLst>
          </p:cNvPr>
          <p:cNvSpPr/>
          <p:nvPr/>
        </p:nvSpPr>
        <p:spPr>
          <a:xfrm>
            <a:off x="7606546" y="946717"/>
            <a:ext cx="444500" cy="10794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季节性合成</a:t>
            </a:r>
          </a:p>
        </p:txBody>
      </p:sp>
      <p:sp>
        <p:nvSpPr>
          <p:cNvPr id="27" name="矩形 26">
            <a:extLst>
              <a:ext uri="{FF2B5EF4-FFF2-40B4-BE49-F238E27FC236}">
                <a16:creationId xmlns:a16="http://schemas.microsoft.com/office/drawing/2014/main" id="{1DF57C5A-9CA7-131A-89CD-9E0226D75EDD}"/>
              </a:ext>
            </a:extLst>
          </p:cNvPr>
          <p:cNvSpPr/>
          <p:nvPr/>
        </p:nvSpPr>
        <p:spPr>
          <a:xfrm>
            <a:off x="8051046" y="946716"/>
            <a:ext cx="444500" cy="10794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重采样</a:t>
            </a:r>
          </a:p>
        </p:txBody>
      </p:sp>
      <p:sp>
        <p:nvSpPr>
          <p:cNvPr id="28" name="矩形 27">
            <a:extLst>
              <a:ext uri="{FF2B5EF4-FFF2-40B4-BE49-F238E27FC236}">
                <a16:creationId xmlns:a16="http://schemas.microsoft.com/office/drawing/2014/main" id="{59355669-321D-F264-F5A6-6C4F2A2904C8}"/>
              </a:ext>
            </a:extLst>
          </p:cNvPr>
          <p:cNvSpPr/>
          <p:nvPr/>
        </p:nvSpPr>
        <p:spPr>
          <a:xfrm>
            <a:off x="8495546" y="949419"/>
            <a:ext cx="444500" cy="10858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影像裁剪</a:t>
            </a:r>
          </a:p>
        </p:txBody>
      </p:sp>
      <p:sp>
        <p:nvSpPr>
          <p:cNvPr id="45" name="矩形 44">
            <a:extLst>
              <a:ext uri="{FF2B5EF4-FFF2-40B4-BE49-F238E27FC236}">
                <a16:creationId xmlns:a16="http://schemas.microsoft.com/office/drawing/2014/main" id="{5372B7C6-2E9E-307F-1171-AE8B85652999}"/>
              </a:ext>
            </a:extLst>
          </p:cNvPr>
          <p:cNvSpPr/>
          <p:nvPr/>
        </p:nvSpPr>
        <p:spPr>
          <a:xfrm>
            <a:off x="9174996" y="581119"/>
            <a:ext cx="2230671" cy="368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Landsat-8</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668473DE-5274-F73F-65EB-1DA755DC4D7A}"/>
              </a:ext>
            </a:extLst>
          </p:cNvPr>
          <p:cNvSpPr/>
          <p:nvPr/>
        </p:nvSpPr>
        <p:spPr>
          <a:xfrm>
            <a:off x="9174996" y="955769"/>
            <a:ext cx="444500" cy="10794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去云处理</a:t>
            </a:r>
          </a:p>
        </p:txBody>
      </p:sp>
      <p:sp>
        <p:nvSpPr>
          <p:cNvPr id="47" name="矩形 46">
            <a:extLst>
              <a:ext uri="{FF2B5EF4-FFF2-40B4-BE49-F238E27FC236}">
                <a16:creationId xmlns:a16="http://schemas.microsoft.com/office/drawing/2014/main" id="{A74A3CEA-835B-2C3C-C495-FCA09DA55B99}"/>
              </a:ext>
            </a:extLst>
          </p:cNvPr>
          <p:cNvSpPr/>
          <p:nvPr/>
        </p:nvSpPr>
        <p:spPr>
          <a:xfrm>
            <a:off x="9619496" y="955769"/>
            <a:ext cx="444500" cy="10794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季节性合成</a:t>
            </a:r>
          </a:p>
        </p:txBody>
      </p:sp>
      <p:sp>
        <p:nvSpPr>
          <p:cNvPr id="48" name="矩形 47">
            <a:extLst>
              <a:ext uri="{FF2B5EF4-FFF2-40B4-BE49-F238E27FC236}">
                <a16:creationId xmlns:a16="http://schemas.microsoft.com/office/drawing/2014/main" id="{9F68BCFB-1126-789E-260B-9A6A00BABA43}"/>
              </a:ext>
            </a:extLst>
          </p:cNvPr>
          <p:cNvSpPr/>
          <p:nvPr/>
        </p:nvSpPr>
        <p:spPr>
          <a:xfrm>
            <a:off x="10507614" y="955770"/>
            <a:ext cx="444500" cy="10704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重采样</a:t>
            </a:r>
          </a:p>
        </p:txBody>
      </p:sp>
      <p:sp>
        <p:nvSpPr>
          <p:cNvPr id="49" name="矩形 48">
            <a:extLst>
              <a:ext uri="{FF2B5EF4-FFF2-40B4-BE49-F238E27FC236}">
                <a16:creationId xmlns:a16="http://schemas.microsoft.com/office/drawing/2014/main" id="{6D0AB0DB-4399-AF27-BE38-1B45925D8BFE}"/>
              </a:ext>
            </a:extLst>
          </p:cNvPr>
          <p:cNvSpPr/>
          <p:nvPr/>
        </p:nvSpPr>
        <p:spPr>
          <a:xfrm>
            <a:off x="10952114" y="958472"/>
            <a:ext cx="444500" cy="1070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影像裁剪</a:t>
            </a:r>
          </a:p>
        </p:txBody>
      </p:sp>
      <p:sp>
        <p:nvSpPr>
          <p:cNvPr id="50" name="矩形 49">
            <a:extLst>
              <a:ext uri="{FF2B5EF4-FFF2-40B4-BE49-F238E27FC236}">
                <a16:creationId xmlns:a16="http://schemas.microsoft.com/office/drawing/2014/main" id="{9A8324D1-5898-E087-598A-D5E1AA72048B}"/>
              </a:ext>
            </a:extLst>
          </p:cNvPr>
          <p:cNvSpPr/>
          <p:nvPr/>
        </p:nvSpPr>
        <p:spPr>
          <a:xfrm>
            <a:off x="10063181" y="963754"/>
            <a:ext cx="444500" cy="1062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地温反演</a:t>
            </a:r>
          </a:p>
        </p:txBody>
      </p:sp>
      <p:cxnSp>
        <p:nvCxnSpPr>
          <p:cNvPr id="61" name="连接符: 肘形 60">
            <a:extLst>
              <a:ext uri="{FF2B5EF4-FFF2-40B4-BE49-F238E27FC236}">
                <a16:creationId xmlns:a16="http://schemas.microsoft.com/office/drawing/2014/main" id="{1DA1589C-F1B1-8553-BC23-73C7976EEAD6}"/>
              </a:ext>
            </a:extLst>
          </p:cNvPr>
          <p:cNvCxnSpPr>
            <a:cxnSpLocks/>
            <a:stCxn id="4" idx="3"/>
          </p:cNvCxnSpPr>
          <p:nvPr/>
        </p:nvCxnSpPr>
        <p:spPr>
          <a:xfrm>
            <a:off x="5859195" y="866652"/>
            <a:ext cx="1322466" cy="3941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4" name="连接符: 肘形 63">
            <a:extLst>
              <a:ext uri="{FF2B5EF4-FFF2-40B4-BE49-F238E27FC236}">
                <a16:creationId xmlns:a16="http://schemas.microsoft.com/office/drawing/2014/main" id="{5049E945-B8A5-3AA2-D6FA-D78000CA67B1}"/>
              </a:ext>
            </a:extLst>
          </p:cNvPr>
          <p:cNvCxnSpPr>
            <a:cxnSpLocks/>
            <a:stCxn id="5" idx="3"/>
          </p:cNvCxnSpPr>
          <p:nvPr/>
        </p:nvCxnSpPr>
        <p:spPr>
          <a:xfrm flipV="1">
            <a:off x="5859196" y="1262977"/>
            <a:ext cx="1313445" cy="20792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640E2390-BB78-DC26-7F13-23D964C53DC9}"/>
              </a:ext>
            </a:extLst>
          </p:cNvPr>
          <p:cNvSpPr/>
          <p:nvPr/>
        </p:nvSpPr>
        <p:spPr>
          <a:xfrm>
            <a:off x="1761310" y="305367"/>
            <a:ext cx="9994741" cy="204853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zh-CN" altLang="en-US">
              <a:solidFill>
                <a:prstClr val="black"/>
              </a:solidFill>
              <a:latin typeface="等线" panose="020F0502020204030204"/>
              <a:ea typeface="等线" panose="02010600030101010101" pitchFamily="2" charset="-122"/>
            </a:endParaRPr>
          </a:p>
        </p:txBody>
      </p:sp>
      <p:sp>
        <p:nvSpPr>
          <p:cNvPr id="73" name="矩形: 圆角 72">
            <a:extLst>
              <a:ext uri="{FF2B5EF4-FFF2-40B4-BE49-F238E27FC236}">
                <a16:creationId xmlns:a16="http://schemas.microsoft.com/office/drawing/2014/main" id="{0277B748-FCA3-9C61-3B9D-6F0C0141E607}"/>
              </a:ext>
            </a:extLst>
          </p:cNvPr>
          <p:cNvSpPr/>
          <p:nvPr/>
        </p:nvSpPr>
        <p:spPr>
          <a:xfrm>
            <a:off x="283960" y="1048316"/>
            <a:ext cx="1342804"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数据获取</a:t>
            </a:r>
          </a:p>
        </p:txBody>
      </p:sp>
      <p:sp>
        <p:nvSpPr>
          <p:cNvPr id="78" name="矩形: 圆角 77">
            <a:extLst>
              <a:ext uri="{FF2B5EF4-FFF2-40B4-BE49-F238E27FC236}">
                <a16:creationId xmlns:a16="http://schemas.microsoft.com/office/drawing/2014/main" id="{68F8F811-3AB9-3C86-5F5D-AD89B4833899}"/>
              </a:ext>
            </a:extLst>
          </p:cNvPr>
          <p:cNvSpPr/>
          <p:nvPr/>
        </p:nvSpPr>
        <p:spPr>
          <a:xfrm>
            <a:off x="283960" y="3320800"/>
            <a:ext cx="1342804"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特征变量获取</a:t>
            </a:r>
          </a:p>
        </p:txBody>
      </p:sp>
      <p:sp>
        <p:nvSpPr>
          <p:cNvPr id="90" name="矩形 89">
            <a:extLst>
              <a:ext uri="{FF2B5EF4-FFF2-40B4-BE49-F238E27FC236}">
                <a16:creationId xmlns:a16="http://schemas.microsoft.com/office/drawing/2014/main" id="{869B212D-F728-454D-EDD2-2FF7ECC6ECD6}"/>
              </a:ext>
            </a:extLst>
          </p:cNvPr>
          <p:cNvSpPr/>
          <p:nvPr/>
        </p:nvSpPr>
        <p:spPr>
          <a:xfrm>
            <a:off x="1761309" y="2495519"/>
            <a:ext cx="9994742" cy="25201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zh-CN" altLang="en-US">
              <a:solidFill>
                <a:prstClr val="black"/>
              </a:solidFill>
              <a:latin typeface="等线" panose="020F0502020204030204"/>
              <a:ea typeface="等线" panose="02010600030101010101" pitchFamily="2" charset="-122"/>
            </a:endParaRPr>
          </a:p>
        </p:txBody>
      </p:sp>
      <p:graphicFrame>
        <p:nvGraphicFramePr>
          <p:cNvPr id="122" name="表格 122">
            <a:extLst>
              <a:ext uri="{FF2B5EF4-FFF2-40B4-BE49-F238E27FC236}">
                <a16:creationId xmlns:a16="http://schemas.microsoft.com/office/drawing/2014/main" id="{2C061353-B672-29F8-BA69-67A5D3D42676}"/>
              </a:ext>
            </a:extLst>
          </p:cNvPr>
          <p:cNvGraphicFramePr>
            <a:graphicFrameLocks noGrp="1"/>
          </p:cNvGraphicFramePr>
          <p:nvPr/>
        </p:nvGraphicFramePr>
        <p:xfrm>
          <a:off x="3174879" y="2766932"/>
          <a:ext cx="2023068" cy="1950720"/>
        </p:xfrm>
        <a:graphic>
          <a:graphicData uri="http://schemas.openxmlformats.org/drawingml/2006/table">
            <a:tbl>
              <a:tblPr firstRow="1" bandRow="1">
                <a:tableStyleId>{5C22544A-7EE6-4342-B048-85BDC9FD1C3A}</a:tableStyleId>
              </a:tblPr>
              <a:tblGrid>
                <a:gridCol w="502086">
                  <a:extLst>
                    <a:ext uri="{9D8B030D-6E8A-4147-A177-3AD203B41FA5}">
                      <a16:colId xmlns:a16="http://schemas.microsoft.com/office/drawing/2014/main" val="3062631882"/>
                    </a:ext>
                  </a:extLst>
                </a:gridCol>
                <a:gridCol w="760491">
                  <a:extLst>
                    <a:ext uri="{9D8B030D-6E8A-4147-A177-3AD203B41FA5}">
                      <a16:colId xmlns:a16="http://schemas.microsoft.com/office/drawing/2014/main" val="1803083877"/>
                    </a:ext>
                  </a:extLst>
                </a:gridCol>
                <a:gridCol w="760491">
                  <a:extLst>
                    <a:ext uri="{9D8B030D-6E8A-4147-A177-3AD203B41FA5}">
                      <a16:colId xmlns:a16="http://schemas.microsoft.com/office/drawing/2014/main" val="1000984177"/>
                    </a:ext>
                  </a:extLst>
                </a:gridCol>
              </a:tblGrid>
              <a:tr h="325120">
                <a:tc rowSpan="6">
                  <a:txBody>
                    <a:bodyPr/>
                    <a:lstStyle/>
                    <a:p>
                      <a:pPr marL="0" algn="ctr" defTabSz="914400" rtl="0" eaLnBrk="1" latinLnBrk="0" hangingPunct="1"/>
                      <a:r>
                        <a:rPr lang="zh-CN" altLang="en-US" sz="1400" kern="1200" dirty="0">
                          <a:ln>
                            <a:solidFill>
                              <a:schemeClr val="tx1"/>
                            </a:solidFill>
                          </a:ln>
                          <a:solidFill>
                            <a:schemeClr val="tx1"/>
                          </a:solidFill>
                          <a:latin typeface="宋体" panose="02010600030101010101" pitchFamily="2" charset="-122"/>
                          <a:ea typeface="宋体" panose="02010600030101010101" pitchFamily="2" charset="-122"/>
                          <a:cs typeface="+mn-cs"/>
                        </a:rPr>
                        <a:t>季节性光谱特征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B1</a:t>
                      </a:r>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B7</a:t>
                      </a:r>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4641655"/>
                  </a:ext>
                </a:extLst>
              </a:tr>
              <a:tr h="32512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B2</a:t>
                      </a:r>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B8</a:t>
                      </a:r>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6673247"/>
                  </a:ext>
                </a:extLst>
              </a:tr>
              <a:tr h="325120">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B3</a:t>
                      </a:r>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B9</a:t>
                      </a:r>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9580809"/>
                  </a:ext>
                </a:extLst>
              </a:tr>
              <a:tr h="32512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B4</a:t>
                      </a:r>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B11</a:t>
                      </a:r>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261469"/>
                  </a:ext>
                </a:extLst>
              </a:tr>
              <a:tr h="32512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B5</a:t>
                      </a:r>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B12</a:t>
                      </a:r>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1795840"/>
                  </a:ext>
                </a:extLst>
              </a:tr>
              <a:tr h="32512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B6</a:t>
                      </a:r>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endParaRPr lang="zh-CN" altLang="en-US" sz="14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9792990"/>
                  </a:ext>
                </a:extLst>
              </a:tr>
            </a:tbl>
          </a:graphicData>
        </a:graphic>
      </p:graphicFrame>
      <p:graphicFrame>
        <p:nvGraphicFramePr>
          <p:cNvPr id="124" name="表格 122">
            <a:extLst>
              <a:ext uri="{FF2B5EF4-FFF2-40B4-BE49-F238E27FC236}">
                <a16:creationId xmlns:a16="http://schemas.microsoft.com/office/drawing/2014/main" id="{CB9549D7-603E-A81C-D913-A0B4ED9079EC}"/>
              </a:ext>
            </a:extLst>
          </p:cNvPr>
          <p:cNvGraphicFramePr>
            <a:graphicFrameLocks noGrp="1"/>
          </p:cNvGraphicFramePr>
          <p:nvPr/>
        </p:nvGraphicFramePr>
        <p:xfrm>
          <a:off x="5438242" y="2766935"/>
          <a:ext cx="1268993" cy="1965960"/>
        </p:xfrm>
        <a:graphic>
          <a:graphicData uri="http://schemas.openxmlformats.org/drawingml/2006/table">
            <a:tbl>
              <a:tblPr firstRow="1" bandRow="1">
                <a:tableStyleId>{5C22544A-7EE6-4342-B048-85BDC9FD1C3A}</a:tableStyleId>
              </a:tblPr>
              <a:tblGrid>
                <a:gridCol w="504637">
                  <a:extLst>
                    <a:ext uri="{9D8B030D-6E8A-4147-A177-3AD203B41FA5}">
                      <a16:colId xmlns:a16="http://schemas.microsoft.com/office/drawing/2014/main" val="3062631882"/>
                    </a:ext>
                  </a:extLst>
                </a:gridCol>
                <a:gridCol w="764356">
                  <a:extLst>
                    <a:ext uri="{9D8B030D-6E8A-4147-A177-3AD203B41FA5}">
                      <a16:colId xmlns:a16="http://schemas.microsoft.com/office/drawing/2014/main" val="1803083877"/>
                    </a:ext>
                  </a:extLst>
                </a:gridCol>
              </a:tblGrid>
              <a:tr h="245745">
                <a:tc rowSpan="8">
                  <a:txBody>
                    <a:bodyPr/>
                    <a:lstStyle/>
                    <a:p>
                      <a:pPr marL="0" algn="ctr" defTabSz="914400" rtl="0" eaLnBrk="1" latinLnBrk="0" hangingPunct="1"/>
                      <a:r>
                        <a:rPr lang="zh-CN" altLang="en-US" sz="1400" kern="1200" dirty="0">
                          <a:ln>
                            <a:solidFill>
                              <a:schemeClr val="tx1"/>
                            </a:solidFill>
                          </a:ln>
                          <a:solidFill>
                            <a:schemeClr val="tx1"/>
                          </a:solidFill>
                          <a:latin typeface="宋体" panose="02010600030101010101" pitchFamily="2" charset="-122"/>
                          <a:ea typeface="宋体" panose="02010600030101010101" pitchFamily="2" charset="-122"/>
                          <a:cs typeface="+mn-cs"/>
                        </a:rPr>
                        <a:t>常规指数特征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NDVI</a:t>
                      </a:r>
                      <a:endParaRPr lang="zh-CN" altLang="en-US"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4641655"/>
                  </a:ext>
                </a:extLst>
              </a:tr>
              <a:tr h="245745">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EVI</a:t>
                      </a:r>
                      <a:endParaRPr lang="zh-CN" altLang="en-US"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6673247"/>
                  </a:ext>
                </a:extLst>
              </a:tr>
              <a:tr h="245745">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SAVI</a:t>
                      </a:r>
                      <a:endParaRPr lang="zh-CN" altLang="en-US"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9580809"/>
                  </a:ext>
                </a:extLst>
              </a:tr>
              <a:tr h="245745">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MNDWI</a:t>
                      </a:r>
                      <a:endParaRPr lang="zh-CN" altLang="en-US"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261469"/>
                  </a:ext>
                </a:extLst>
              </a:tr>
              <a:tr h="245745">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NDMI</a:t>
                      </a:r>
                      <a:endParaRPr lang="zh-CN" altLang="en-US"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1795840"/>
                  </a:ext>
                </a:extLst>
              </a:tr>
              <a:tr h="245745">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000" b="0"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PMLI</a:t>
                      </a:r>
                      <a:endParaRPr lang="zh-CN" altLang="en-US"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9792990"/>
                  </a:ext>
                </a:extLst>
              </a:tr>
              <a:tr h="245745">
                <a:tc vMerge="1">
                  <a:txBody>
                    <a:bodyPr/>
                    <a:lstStyle/>
                    <a:p>
                      <a:pPr marL="0" algn="ctr" defTabSz="914400" rtl="0" eaLnBrk="1" latinLnBrk="0" hangingPunct="1"/>
                      <a:endParaRPr lang="zh-CN" altLang="en-US" sz="1400" kern="1200" dirty="0">
                        <a:ln>
                          <a:solidFill>
                            <a:schemeClr val="tx1"/>
                          </a:solidFill>
                        </a:ln>
                        <a:solidFill>
                          <a:schemeClr val="tx1"/>
                        </a:solidFill>
                        <a:latin typeface="宋体" panose="02010600030101010101" pitchFamily="2" charset="-122"/>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NDVImax</a:t>
                      </a:r>
                      <a:endParaRPr lang="zh-CN" altLang="en-US"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5615415"/>
                  </a:ext>
                </a:extLst>
              </a:tr>
              <a:tr h="245745">
                <a:tc vMerge="1">
                  <a:txBody>
                    <a:bodyPr/>
                    <a:lstStyle/>
                    <a:p>
                      <a:pPr marL="0" algn="ctr" defTabSz="914400" rtl="0" eaLnBrk="1" latinLnBrk="0" hangingPunct="1"/>
                      <a:endParaRPr lang="zh-CN" altLang="en-US" sz="1400" kern="1200" dirty="0">
                        <a:ln>
                          <a:solidFill>
                            <a:schemeClr val="tx1"/>
                          </a:solidFill>
                        </a:ln>
                        <a:solidFill>
                          <a:schemeClr val="tx1"/>
                        </a:solidFill>
                        <a:latin typeface="宋体" panose="02010600030101010101" pitchFamily="2" charset="-122"/>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NDVImin</a:t>
                      </a:r>
                      <a:endParaRPr lang="zh-CN" altLang="en-US" sz="1000" b="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060652"/>
                  </a:ext>
                </a:extLst>
              </a:tr>
            </a:tbl>
          </a:graphicData>
        </a:graphic>
      </p:graphicFrame>
      <p:graphicFrame>
        <p:nvGraphicFramePr>
          <p:cNvPr id="125" name="表格 122">
            <a:extLst>
              <a:ext uri="{FF2B5EF4-FFF2-40B4-BE49-F238E27FC236}">
                <a16:creationId xmlns:a16="http://schemas.microsoft.com/office/drawing/2014/main" id="{AB16EA5B-DF51-FF2A-3E9A-C0AAF68AE420}"/>
              </a:ext>
            </a:extLst>
          </p:cNvPr>
          <p:cNvGraphicFramePr>
            <a:graphicFrameLocks noGrp="1"/>
          </p:cNvGraphicFramePr>
          <p:nvPr/>
        </p:nvGraphicFramePr>
        <p:xfrm>
          <a:off x="7057807" y="2766934"/>
          <a:ext cx="1268993" cy="1950718"/>
        </p:xfrm>
        <a:graphic>
          <a:graphicData uri="http://schemas.openxmlformats.org/drawingml/2006/table">
            <a:tbl>
              <a:tblPr firstRow="1" bandRow="1">
                <a:tableStyleId>{5C22544A-7EE6-4342-B048-85BDC9FD1C3A}</a:tableStyleId>
              </a:tblPr>
              <a:tblGrid>
                <a:gridCol w="504637">
                  <a:extLst>
                    <a:ext uri="{9D8B030D-6E8A-4147-A177-3AD203B41FA5}">
                      <a16:colId xmlns:a16="http://schemas.microsoft.com/office/drawing/2014/main" val="3062631882"/>
                    </a:ext>
                  </a:extLst>
                </a:gridCol>
                <a:gridCol w="764356">
                  <a:extLst>
                    <a:ext uri="{9D8B030D-6E8A-4147-A177-3AD203B41FA5}">
                      <a16:colId xmlns:a16="http://schemas.microsoft.com/office/drawing/2014/main" val="1803083877"/>
                    </a:ext>
                  </a:extLst>
                </a:gridCol>
              </a:tblGrid>
              <a:tr h="278674">
                <a:tc rowSpan="7">
                  <a:txBody>
                    <a:bodyPr/>
                    <a:lstStyle/>
                    <a:p>
                      <a:pPr marL="0" algn="ctr" defTabSz="914400" rtl="0" eaLnBrk="1" latinLnBrk="0" hangingPunct="1"/>
                      <a:r>
                        <a:rPr lang="zh-CN" altLang="en-US" sz="1400" kern="1200" dirty="0">
                          <a:ln>
                            <a:solidFill>
                              <a:schemeClr val="tx1"/>
                            </a:solidFill>
                          </a:ln>
                          <a:solidFill>
                            <a:schemeClr val="tx1"/>
                          </a:solidFill>
                          <a:latin typeface="宋体" panose="02010600030101010101" pitchFamily="2" charset="-122"/>
                          <a:ea typeface="宋体" panose="02010600030101010101" pitchFamily="2" charset="-122"/>
                          <a:cs typeface="+mn-cs"/>
                        </a:rPr>
                        <a:t>红边指数特征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CIre</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4641655"/>
                  </a:ext>
                </a:extLst>
              </a:tr>
              <a:tr h="278674">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NDre1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6673247"/>
                  </a:ext>
                </a:extLst>
              </a:tr>
              <a:tr h="278674">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NDre2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9580809"/>
                  </a:ext>
                </a:extLst>
              </a:tr>
              <a:tr h="278674">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MTCI</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261469"/>
                  </a:ext>
                </a:extLst>
              </a:tr>
              <a:tr h="278674">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NDVIre1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1795840"/>
                  </a:ext>
                </a:extLst>
              </a:tr>
              <a:tr h="278674">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NDVIre1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9792990"/>
                  </a:ext>
                </a:extLst>
              </a:tr>
              <a:tr h="278674">
                <a:tc vMerge="1">
                  <a:txBody>
                    <a:bodyPr/>
                    <a:lstStyle/>
                    <a:p>
                      <a:pPr marL="0" algn="ctr" defTabSz="914400" rtl="0" eaLnBrk="1" latinLnBrk="0" hangingPunct="1"/>
                      <a:endParaRPr lang="zh-CN" altLang="en-US" sz="1400" kern="1200" dirty="0">
                        <a:ln>
                          <a:solidFill>
                            <a:schemeClr val="tx1"/>
                          </a:solidFill>
                        </a:ln>
                        <a:solidFill>
                          <a:schemeClr val="tx1"/>
                        </a:solidFill>
                        <a:latin typeface="宋体" panose="02010600030101010101" pitchFamily="2" charset="-122"/>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NDVIre1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5615415"/>
                  </a:ext>
                </a:extLst>
              </a:tr>
            </a:tbl>
          </a:graphicData>
        </a:graphic>
      </p:graphicFrame>
      <p:graphicFrame>
        <p:nvGraphicFramePr>
          <p:cNvPr id="126" name="表格 122">
            <a:extLst>
              <a:ext uri="{FF2B5EF4-FFF2-40B4-BE49-F238E27FC236}">
                <a16:creationId xmlns:a16="http://schemas.microsoft.com/office/drawing/2014/main" id="{4320B15D-723A-CB3E-AE15-8BB88708C723}"/>
              </a:ext>
            </a:extLst>
          </p:cNvPr>
          <p:cNvGraphicFramePr>
            <a:graphicFrameLocks noGrp="1"/>
          </p:cNvGraphicFramePr>
          <p:nvPr/>
        </p:nvGraphicFramePr>
        <p:xfrm>
          <a:off x="8571745" y="2766932"/>
          <a:ext cx="1268993" cy="1965960"/>
        </p:xfrm>
        <a:graphic>
          <a:graphicData uri="http://schemas.openxmlformats.org/drawingml/2006/table">
            <a:tbl>
              <a:tblPr firstRow="1" bandRow="1">
                <a:tableStyleId>{5C22544A-7EE6-4342-B048-85BDC9FD1C3A}</a:tableStyleId>
              </a:tblPr>
              <a:tblGrid>
                <a:gridCol w="504637">
                  <a:extLst>
                    <a:ext uri="{9D8B030D-6E8A-4147-A177-3AD203B41FA5}">
                      <a16:colId xmlns:a16="http://schemas.microsoft.com/office/drawing/2014/main" val="3062631882"/>
                    </a:ext>
                  </a:extLst>
                </a:gridCol>
                <a:gridCol w="764356">
                  <a:extLst>
                    <a:ext uri="{9D8B030D-6E8A-4147-A177-3AD203B41FA5}">
                      <a16:colId xmlns:a16="http://schemas.microsoft.com/office/drawing/2014/main" val="1803083877"/>
                    </a:ext>
                  </a:extLst>
                </a:gridCol>
              </a:tblGrid>
              <a:tr h="245745">
                <a:tc rowSpan="8">
                  <a:txBody>
                    <a:bodyPr/>
                    <a:lstStyle/>
                    <a:p>
                      <a:pPr marL="0" algn="ctr" defTabSz="914400" rtl="0" eaLnBrk="1" latinLnBrk="0" hangingPunct="1"/>
                      <a:r>
                        <a:rPr lang="zh-CN" altLang="en-US" sz="1400" kern="1200" dirty="0">
                          <a:ln>
                            <a:solidFill>
                              <a:schemeClr val="tx1"/>
                            </a:solidFill>
                          </a:ln>
                          <a:solidFill>
                            <a:schemeClr val="tx1"/>
                          </a:solidFill>
                          <a:latin typeface="宋体" panose="02010600030101010101" pitchFamily="2" charset="-122"/>
                          <a:ea typeface="宋体" panose="02010600030101010101" pitchFamily="2" charset="-122"/>
                          <a:cs typeface="+mn-cs"/>
                        </a:rPr>
                        <a:t>纹理特征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SAVG</a:t>
                      </a:r>
                      <a:endParaRPr lang="zh-CN" sz="11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4641655"/>
                  </a:ext>
                </a:extLst>
              </a:tr>
              <a:tr h="245745">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VAR</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6673247"/>
                  </a:ext>
                </a:extLst>
              </a:tr>
              <a:tr h="245745">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IDM</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9580809"/>
                  </a:ext>
                </a:extLst>
              </a:tr>
              <a:tr h="245745">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261469"/>
                  </a:ext>
                </a:extLst>
              </a:tr>
              <a:tr h="245745">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DISS</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1795840"/>
                  </a:ext>
                </a:extLst>
              </a:tr>
              <a:tr h="245745">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ENT</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9792990"/>
                  </a:ext>
                </a:extLst>
              </a:tr>
              <a:tr h="245745">
                <a:tc vMerge="1">
                  <a:txBody>
                    <a:bodyPr/>
                    <a:lstStyle/>
                    <a:p>
                      <a:pPr marL="0" algn="ctr" defTabSz="914400" rtl="0" eaLnBrk="1" latinLnBrk="0" hangingPunct="1"/>
                      <a:endParaRPr lang="zh-CN" altLang="en-US" sz="1400" kern="1200" dirty="0">
                        <a:ln>
                          <a:solidFill>
                            <a:schemeClr val="tx1"/>
                          </a:solidFill>
                        </a:ln>
                        <a:solidFill>
                          <a:schemeClr val="tx1"/>
                        </a:solidFill>
                        <a:latin typeface="宋体" panose="02010600030101010101" pitchFamily="2" charset="-122"/>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ASM</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5615415"/>
                  </a:ext>
                </a:extLst>
              </a:tr>
              <a:tr h="245745">
                <a:tc vMerge="1">
                  <a:txBody>
                    <a:bodyPr/>
                    <a:lstStyle/>
                    <a:p>
                      <a:pPr marL="0" algn="ctr" defTabSz="914400" rtl="0" eaLnBrk="1" latinLnBrk="0" hangingPunct="1"/>
                      <a:endParaRPr lang="zh-CN" altLang="en-US" sz="1400" kern="1200" dirty="0">
                        <a:ln>
                          <a:solidFill>
                            <a:schemeClr val="tx1"/>
                          </a:solidFill>
                        </a:ln>
                        <a:solidFill>
                          <a:schemeClr val="tx1"/>
                        </a:solidFill>
                        <a:latin typeface="宋体" panose="02010600030101010101" pitchFamily="2" charset="-122"/>
                        <a:ea typeface="宋体" panose="0201060003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CORR</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1977282"/>
                  </a:ext>
                </a:extLst>
              </a:tr>
            </a:tbl>
          </a:graphicData>
        </a:graphic>
      </p:graphicFrame>
      <p:graphicFrame>
        <p:nvGraphicFramePr>
          <p:cNvPr id="127" name="表格 122">
            <a:extLst>
              <a:ext uri="{FF2B5EF4-FFF2-40B4-BE49-F238E27FC236}">
                <a16:creationId xmlns:a16="http://schemas.microsoft.com/office/drawing/2014/main" id="{4381CDE0-BB21-1428-050F-CD5A9610EB11}"/>
              </a:ext>
            </a:extLst>
          </p:cNvPr>
          <p:cNvGraphicFramePr>
            <a:graphicFrameLocks noGrp="1"/>
          </p:cNvGraphicFramePr>
          <p:nvPr/>
        </p:nvGraphicFramePr>
        <p:xfrm>
          <a:off x="10085684" y="2766932"/>
          <a:ext cx="1390207" cy="1950718"/>
        </p:xfrm>
        <a:graphic>
          <a:graphicData uri="http://schemas.openxmlformats.org/drawingml/2006/table">
            <a:tbl>
              <a:tblPr firstRow="1" bandRow="1">
                <a:tableStyleId>{5C22544A-7EE6-4342-B048-85BDC9FD1C3A}</a:tableStyleId>
              </a:tblPr>
              <a:tblGrid>
                <a:gridCol w="552840">
                  <a:extLst>
                    <a:ext uri="{9D8B030D-6E8A-4147-A177-3AD203B41FA5}">
                      <a16:colId xmlns:a16="http://schemas.microsoft.com/office/drawing/2014/main" val="3062631882"/>
                    </a:ext>
                  </a:extLst>
                </a:gridCol>
                <a:gridCol w="837367">
                  <a:extLst>
                    <a:ext uri="{9D8B030D-6E8A-4147-A177-3AD203B41FA5}">
                      <a16:colId xmlns:a16="http://schemas.microsoft.com/office/drawing/2014/main" val="1803083877"/>
                    </a:ext>
                  </a:extLst>
                </a:gridCol>
              </a:tblGrid>
              <a:tr h="398228">
                <a:tc rowSpan="5">
                  <a:txBody>
                    <a:bodyPr/>
                    <a:lstStyle/>
                    <a:p>
                      <a:pPr marL="0" algn="ctr" defTabSz="914400" rtl="0" eaLnBrk="1" latinLnBrk="0" hangingPunct="1"/>
                      <a:r>
                        <a:rPr lang="zh-CN" altLang="en-US" sz="1400" kern="1200" dirty="0">
                          <a:ln>
                            <a:solidFill>
                              <a:schemeClr val="tx1"/>
                            </a:solidFill>
                          </a:ln>
                          <a:solidFill>
                            <a:schemeClr val="tx1"/>
                          </a:solidFill>
                          <a:latin typeface="宋体" panose="02010600030101010101" pitchFamily="2" charset="-122"/>
                          <a:ea typeface="宋体" panose="02010600030101010101" pitchFamily="2" charset="-122"/>
                          <a:cs typeface="+mn-cs"/>
                        </a:rPr>
                        <a:t>地形</a:t>
                      </a:r>
                      <a:r>
                        <a:rPr lang="en-US" altLang="zh-CN" sz="1400" kern="1200" dirty="0">
                          <a:ln>
                            <a:solidFill>
                              <a:schemeClr val="tx1"/>
                            </a:solidFill>
                          </a:ln>
                          <a:solidFill>
                            <a:schemeClr val="tx1"/>
                          </a:solidFill>
                          <a:latin typeface="宋体" panose="02010600030101010101" pitchFamily="2" charset="-122"/>
                          <a:ea typeface="宋体" panose="02010600030101010101" pitchFamily="2" charset="-122"/>
                          <a:cs typeface="+mn-cs"/>
                        </a:rPr>
                        <a:t>-</a:t>
                      </a:r>
                    </a:p>
                    <a:p>
                      <a:pPr marL="0" algn="ctr" defTabSz="914400" rtl="0" eaLnBrk="1" latinLnBrk="0" hangingPunct="1"/>
                      <a:r>
                        <a:rPr lang="zh-CN" altLang="en-US" sz="1400" kern="1200" dirty="0">
                          <a:ln>
                            <a:solidFill>
                              <a:schemeClr val="tx1"/>
                            </a:solidFill>
                          </a:ln>
                          <a:solidFill>
                            <a:schemeClr val="tx1"/>
                          </a:solidFill>
                          <a:latin typeface="宋体" panose="02010600030101010101" pitchFamily="2" charset="-122"/>
                          <a:ea typeface="宋体" panose="02010600030101010101" pitchFamily="2" charset="-122"/>
                          <a:cs typeface="+mn-cs"/>
                        </a:rPr>
                        <a:t>温度特征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DEM</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4641655"/>
                  </a:ext>
                </a:extLst>
              </a:tr>
              <a:tr h="398228">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SLOPE</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6673247"/>
                  </a:ext>
                </a:extLst>
              </a:tr>
              <a:tr h="398228">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Aspect</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9580809"/>
                  </a:ext>
                </a:extLst>
              </a:tr>
              <a:tr h="357806">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Hill shade</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261469"/>
                  </a:ext>
                </a:extLst>
              </a:tr>
              <a:tr h="398228">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LST</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1795840"/>
                  </a:ext>
                </a:extLst>
              </a:tr>
            </a:tbl>
          </a:graphicData>
        </a:graphic>
      </p:graphicFrame>
      <p:sp>
        <p:nvSpPr>
          <p:cNvPr id="128" name="矩形: 圆角 127">
            <a:extLst>
              <a:ext uri="{FF2B5EF4-FFF2-40B4-BE49-F238E27FC236}">
                <a16:creationId xmlns:a16="http://schemas.microsoft.com/office/drawing/2014/main" id="{A6BC0555-DCAC-57CB-391B-6D846ED53FC3}"/>
              </a:ext>
            </a:extLst>
          </p:cNvPr>
          <p:cNvSpPr/>
          <p:nvPr/>
        </p:nvSpPr>
        <p:spPr>
          <a:xfrm>
            <a:off x="1843480" y="5325750"/>
            <a:ext cx="1463927" cy="49530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单一特征输入</a:t>
            </a:r>
          </a:p>
        </p:txBody>
      </p:sp>
      <p:sp>
        <p:nvSpPr>
          <p:cNvPr id="130" name="矩形: 圆角 129">
            <a:extLst>
              <a:ext uri="{FF2B5EF4-FFF2-40B4-BE49-F238E27FC236}">
                <a16:creationId xmlns:a16="http://schemas.microsoft.com/office/drawing/2014/main" id="{2BAF9DAA-E157-FA76-685A-39A479E765EA}"/>
              </a:ext>
            </a:extLst>
          </p:cNvPr>
          <p:cNvSpPr/>
          <p:nvPr/>
        </p:nvSpPr>
        <p:spPr>
          <a:xfrm>
            <a:off x="3728315" y="5322298"/>
            <a:ext cx="1489939" cy="495300"/>
          </a:xfrm>
          <a:prstGeom prst="roundRect">
            <a:avLst>
              <a:gd name="adj" fmla="val 4591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随机森林分类</a:t>
            </a:r>
          </a:p>
        </p:txBody>
      </p:sp>
      <p:sp>
        <p:nvSpPr>
          <p:cNvPr id="131" name="矩形 130">
            <a:extLst>
              <a:ext uri="{FF2B5EF4-FFF2-40B4-BE49-F238E27FC236}">
                <a16:creationId xmlns:a16="http://schemas.microsoft.com/office/drawing/2014/main" id="{851BB7E4-A725-7610-C7CB-4BA663D61E3A}"/>
              </a:ext>
            </a:extLst>
          </p:cNvPr>
          <p:cNvSpPr/>
          <p:nvPr/>
        </p:nvSpPr>
        <p:spPr>
          <a:xfrm>
            <a:off x="5732077" y="5332861"/>
            <a:ext cx="1538962" cy="495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输出重要性排序</a:t>
            </a:r>
          </a:p>
        </p:txBody>
      </p:sp>
      <p:sp>
        <p:nvSpPr>
          <p:cNvPr id="132" name="矩形: 圆角 131">
            <a:extLst>
              <a:ext uri="{FF2B5EF4-FFF2-40B4-BE49-F238E27FC236}">
                <a16:creationId xmlns:a16="http://schemas.microsoft.com/office/drawing/2014/main" id="{8AB23F36-6C59-0EC2-F7B9-9CA7747A835B}"/>
              </a:ext>
            </a:extLst>
          </p:cNvPr>
          <p:cNvSpPr/>
          <p:nvPr/>
        </p:nvSpPr>
        <p:spPr>
          <a:xfrm>
            <a:off x="7701394" y="5332861"/>
            <a:ext cx="1493003" cy="49530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特征递归消除</a:t>
            </a:r>
          </a:p>
        </p:txBody>
      </p:sp>
      <p:sp>
        <p:nvSpPr>
          <p:cNvPr id="134" name="矩形 133">
            <a:extLst>
              <a:ext uri="{FF2B5EF4-FFF2-40B4-BE49-F238E27FC236}">
                <a16:creationId xmlns:a16="http://schemas.microsoft.com/office/drawing/2014/main" id="{60BBF2F3-723E-57DF-D820-62989E473B70}"/>
              </a:ext>
            </a:extLst>
          </p:cNvPr>
          <p:cNvSpPr/>
          <p:nvPr/>
        </p:nvSpPr>
        <p:spPr>
          <a:xfrm>
            <a:off x="9588874" y="5338712"/>
            <a:ext cx="1683632" cy="495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输出精度变化曲线</a:t>
            </a:r>
          </a:p>
        </p:txBody>
      </p:sp>
      <p:sp>
        <p:nvSpPr>
          <p:cNvPr id="135" name="矩形: 圆角 134">
            <a:extLst>
              <a:ext uri="{FF2B5EF4-FFF2-40B4-BE49-F238E27FC236}">
                <a16:creationId xmlns:a16="http://schemas.microsoft.com/office/drawing/2014/main" id="{24898DFE-E600-3704-C012-F01AAE95FC97}"/>
              </a:ext>
            </a:extLst>
          </p:cNvPr>
          <p:cNvSpPr/>
          <p:nvPr/>
        </p:nvSpPr>
        <p:spPr>
          <a:xfrm>
            <a:off x="9685112" y="6177850"/>
            <a:ext cx="1491155" cy="49530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截取单一特征最优特征维数</a:t>
            </a:r>
          </a:p>
        </p:txBody>
      </p:sp>
      <p:cxnSp>
        <p:nvCxnSpPr>
          <p:cNvPr id="136" name="直接箭头连接符 135">
            <a:extLst>
              <a:ext uri="{FF2B5EF4-FFF2-40B4-BE49-F238E27FC236}">
                <a16:creationId xmlns:a16="http://schemas.microsoft.com/office/drawing/2014/main" id="{DFDBC3B4-C89F-CBD4-F89F-4D5CD56295C5}"/>
              </a:ext>
            </a:extLst>
          </p:cNvPr>
          <p:cNvCxnSpPr>
            <a:cxnSpLocks/>
            <a:endCxn id="130" idx="1"/>
          </p:cNvCxnSpPr>
          <p:nvPr/>
        </p:nvCxnSpPr>
        <p:spPr>
          <a:xfrm flipV="1">
            <a:off x="3307407" y="5569948"/>
            <a:ext cx="420908" cy="3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9" name="直接箭头连接符 138">
            <a:extLst>
              <a:ext uri="{FF2B5EF4-FFF2-40B4-BE49-F238E27FC236}">
                <a16:creationId xmlns:a16="http://schemas.microsoft.com/office/drawing/2014/main" id="{A0FD5440-2DDB-4799-3AF5-C68DC929B0C6}"/>
              </a:ext>
            </a:extLst>
          </p:cNvPr>
          <p:cNvCxnSpPr>
            <a:cxnSpLocks/>
            <a:stCxn id="130" idx="3"/>
            <a:endCxn id="131" idx="1"/>
          </p:cNvCxnSpPr>
          <p:nvPr/>
        </p:nvCxnSpPr>
        <p:spPr>
          <a:xfrm>
            <a:off x="5218255" y="5569949"/>
            <a:ext cx="513823" cy="105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直接箭头连接符 141">
            <a:extLst>
              <a:ext uri="{FF2B5EF4-FFF2-40B4-BE49-F238E27FC236}">
                <a16:creationId xmlns:a16="http://schemas.microsoft.com/office/drawing/2014/main" id="{13B8B533-A34B-27AD-7EB1-771889B069E1}"/>
              </a:ext>
            </a:extLst>
          </p:cNvPr>
          <p:cNvCxnSpPr>
            <a:cxnSpLocks/>
            <a:stCxn id="131" idx="3"/>
            <a:endCxn id="132" idx="1"/>
          </p:cNvCxnSpPr>
          <p:nvPr/>
        </p:nvCxnSpPr>
        <p:spPr>
          <a:xfrm>
            <a:off x="7271040" y="5580511"/>
            <a:ext cx="4303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5" name="直接箭头连接符 144">
            <a:extLst>
              <a:ext uri="{FF2B5EF4-FFF2-40B4-BE49-F238E27FC236}">
                <a16:creationId xmlns:a16="http://schemas.microsoft.com/office/drawing/2014/main" id="{C23C3385-515D-E828-6F94-D66C01ED5C75}"/>
              </a:ext>
            </a:extLst>
          </p:cNvPr>
          <p:cNvCxnSpPr>
            <a:cxnSpLocks/>
            <a:stCxn id="132" idx="3"/>
            <a:endCxn id="134" idx="1"/>
          </p:cNvCxnSpPr>
          <p:nvPr/>
        </p:nvCxnSpPr>
        <p:spPr>
          <a:xfrm>
            <a:off x="9194397" y="5580511"/>
            <a:ext cx="394477" cy="5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直接箭头连接符 148">
            <a:extLst>
              <a:ext uri="{FF2B5EF4-FFF2-40B4-BE49-F238E27FC236}">
                <a16:creationId xmlns:a16="http://schemas.microsoft.com/office/drawing/2014/main" id="{1206C4E5-0FDC-C468-1D8B-6FD7A3991E44}"/>
              </a:ext>
            </a:extLst>
          </p:cNvPr>
          <p:cNvCxnSpPr>
            <a:cxnSpLocks/>
            <a:stCxn id="134" idx="2"/>
            <a:endCxn id="135" idx="0"/>
          </p:cNvCxnSpPr>
          <p:nvPr/>
        </p:nvCxnSpPr>
        <p:spPr>
          <a:xfrm>
            <a:off x="10430690" y="5834012"/>
            <a:ext cx="0" cy="34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5" name="矩形: 圆角 184">
            <a:extLst>
              <a:ext uri="{FF2B5EF4-FFF2-40B4-BE49-F238E27FC236}">
                <a16:creationId xmlns:a16="http://schemas.microsoft.com/office/drawing/2014/main" id="{A5B5CD7B-3B7A-FA11-4304-2B36C7B7DFE4}"/>
              </a:ext>
            </a:extLst>
          </p:cNvPr>
          <p:cNvSpPr/>
          <p:nvPr/>
        </p:nvSpPr>
        <p:spPr>
          <a:xfrm>
            <a:off x="2276381" y="2972445"/>
            <a:ext cx="482142" cy="156624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400" dirty="0">
                <a:ln>
                  <a:solidFill>
                    <a:prstClr val="black"/>
                  </a:solidFill>
                </a:ln>
                <a:solidFill>
                  <a:prstClr val="black"/>
                </a:solidFill>
                <a:latin typeface="宋体" panose="02010600030101010101" pitchFamily="2" charset="-122"/>
                <a:ea typeface="宋体" panose="02010600030101010101" pitchFamily="2" charset="-122"/>
              </a:rPr>
              <a:t>5</a:t>
            </a:r>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类特征组</a:t>
            </a:r>
          </a:p>
        </p:txBody>
      </p:sp>
      <p:sp>
        <p:nvSpPr>
          <p:cNvPr id="10" name="矩形 9">
            <a:extLst>
              <a:ext uri="{FF2B5EF4-FFF2-40B4-BE49-F238E27FC236}">
                <a16:creationId xmlns:a16="http://schemas.microsoft.com/office/drawing/2014/main" id="{3D09D9F6-700D-BD36-BB6F-869DF8307D33}"/>
              </a:ext>
            </a:extLst>
          </p:cNvPr>
          <p:cNvSpPr/>
          <p:nvPr/>
        </p:nvSpPr>
        <p:spPr>
          <a:xfrm>
            <a:off x="7653730" y="6177851"/>
            <a:ext cx="1683632" cy="495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400" dirty="0">
                <a:ln>
                  <a:solidFill>
                    <a:prstClr val="black"/>
                  </a:solidFill>
                </a:ln>
                <a:solidFill>
                  <a:prstClr val="black"/>
                </a:solidFill>
                <a:latin typeface="宋体" panose="02010600030101010101" pitchFamily="2" charset="-122"/>
                <a:ea typeface="宋体" panose="02010600030101010101" pitchFamily="2" charset="-122"/>
              </a:rPr>
              <a:t>5</a:t>
            </a:r>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组筛选后的特征</a:t>
            </a:r>
          </a:p>
        </p:txBody>
      </p:sp>
      <p:cxnSp>
        <p:nvCxnSpPr>
          <p:cNvPr id="11" name="直接箭头连接符 10">
            <a:extLst>
              <a:ext uri="{FF2B5EF4-FFF2-40B4-BE49-F238E27FC236}">
                <a16:creationId xmlns:a16="http://schemas.microsoft.com/office/drawing/2014/main" id="{A0F446F9-99DD-CCB8-2364-7BC7B04DA742}"/>
              </a:ext>
            </a:extLst>
          </p:cNvPr>
          <p:cNvCxnSpPr>
            <a:cxnSpLocks/>
            <a:stCxn id="135" idx="1"/>
            <a:endCxn id="10" idx="3"/>
          </p:cNvCxnSpPr>
          <p:nvPr/>
        </p:nvCxnSpPr>
        <p:spPr>
          <a:xfrm flipH="1">
            <a:off x="9337362" y="6425500"/>
            <a:ext cx="3477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22B94054-CD3F-486F-93A5-E92D1EE14A9C}"/>
              </a:ext>
            </a:extLst>
          </p:cNvPr>
          <p:cNvCxnSpPr>
            <a:cxnSpLocks/>
            <a:stCxn id="10" idx="1"/>
            <a:endCxn id="19" idx="3"/>
          </p:cNvCxnSpPr>
          <p:nvPr/>
        </p:nvCxnSpPr>
        <p:spPr>
          <a:xfrm flipH="1">
            <a:off x="7280942" y="6425500"/>
            <a:ext cx="3727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圆角 18">
            <a:extLst>
              <a:ext uri="{FF2B5EF4-FFF2-40B4-BE49-F238E27FC236}">
                <a16:creationId xmlns:a16="http://schemas.microsoft.com/office/drawing/2014/main" id="{443075A8-EA13-EC45-FC3B-7F61E0BF3A50}"/>
              </a:ext>
            </a:extLst>
          </p:cNvPr>
          <p:cNvSpPr/>
          <p:nvPr/>
        </p:nvSpPr>
        <p:spPr>
          <a:xfrm>
            <a:off x="5677601" y="6177851"/>
            <a:ext cx="1603340" cy="49530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穷举法组合特征</a:t>
            </a:r>
          </a:p>
        </p:txBody>
      </p:sp>
      <p:cxnSp>
        <p:nvCxnSpPr>
          <p:cNvPr id="35" name="直接箭头连接符 34">
            <a:extLst>
              <a:ext uri="{FF2B5EF4-FFF2-40B4-BE49-F238E27FC236}">
                <a16:creationId xmlns:a16="http://schemas.microsoft.com/office/drawing/2014/main" id="{B6D6AD9F-CC3D-B94A-8F12-614535C7C0E4}"/>
              </a:ext>
            </a:extLst>
          </p:cNvPr>
          <p:cNvCxnSpPr>
            <a:cxnSpLocks/>
            <a:stCxn id="19" idx="1"/>
            <a:endCxn id="52" idx="3"/>
          </p:cNvCxnSpPr>
          <p:nvPr/>
        </p:nvCxnSpPr>
        <p:spPr>
          <a:xfrm flipH="1">
            <a:off x="5218255" y="6425500"/>
            <a:ext cx="4593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矩形: 圆角 51">
            <a:extLst>
              <a:ext uri="{FF2B5EF4-FFF2-40B4-BE49-F238E27FC236}">
                <a16:creationId xmlns:a16="http://schemas.microsoft.com/office/drawing/2014/main" id="{887663E1-311C-A282-908A-71661F39B624}"/>
              </a:ext>
            </a:extLst>
          </p:cNvPr>
          <p:cNvSpPr/>
          <p:nvPr/>
        </p:nvSpPr>
        <p:spPr>
          <a:xfrm>
            <a:off x="3728315" y="6177850"/>
            <a:ext cx="1489939" cy="495300"/>
          </a:xfrm>
          <a:prstGeom prst="roundRect">
            <a:avLst>
              <a:gd name="adj" fmla="val 4591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随机森林分类</a:t>
            </a:r>
          </a:p>
        </p:txBody>
      </p:sp>
      <p:cxnSp>
        <p:nvCxnSpPr>
          <p:cNvPr id="55" name="直接箭头连接符 54">
            <a:extLst>
              <a:ext uri="{FF2B5EF4-FFF2-40B4-BE49-F238E27FC236}">
                <a16:creationId xmlns:a16="http://schemas.microsoft.com/office/drawing/2014/main" id="{DF7EC1E0-6967-BB15-727B-CE7AAB938C1B}"/>
              </a:ext>
            </a:extLst>
          </p:cNvPr>
          <p:cNvCxnSpPr>
            <a:cxnSpLocks/>
            <a:stCxn id="52" idx="1"/>
          </p:cNvCxnSpPr>
          <p:nvPr/>
        </p:nvCxnSpPr>
        <p:spPr>
          <a:xfrm flipH="1">
            <a:off x="3307407" y="6425500"/>
            <a:ext cx="4209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矩形 57">
            <a:extLst>
              <a:ext uri="{FF2B5EF4-FFF2-40B4-BE49-F238E27FC236}">
                <a16:creationId xmlns:a16="http://schemas.microsoft.com/office/drawing/2014/main" id="{80743DBA-F835-D961-2CF2-8529DEA6AD39}"/>
              </a:ext>
            </a:extLst>
          </p:cNvPr>
          <p:cNvSpPr/>
          <p:nvPr/>
        </p:nvSpPr>
        <p:spPr>
          <a:xfrm>
            <a:off x="1964603" y="6169636"/>
            <a:ext cx="1335668" cy="495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获得最优特征组合</a:t>
            </a:r>
          </a:p>
        </p:txBody>
      </p:sp>
      <p:sp>
        <p:nvSpPr>
          <p:cNvPr id="59" name="矩形 58">
            <a:extLst>
              <a:ext uri="{FF2B5EF4-FFF2-40B4-BE49-F238E27FC236}">
                <a16:creationId xmlns:a16="http://schemas.microsoft.com/office/drawing/2014/main" id="{BE7A4BFB-30F8-DAAF-670F-D6CBA9ED10FA}"/>
              </a:ext>
            </a:extLst>
          </p:cNvPr>
          <p:cNvSpPr/>
          <p:nvPr/>
        </p:nvSpPr>
        <p:spPr>
          <a:xfrm flipV="1">
            <a:off x="1761310" y="5168018"/>
            <a:ext cx="9994741" cy="162478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zh-CN" altLang="en-US">
              <a:solidFill>
                <a:prstClr val="black"/>
              </a:solidFill>
              <a:latin typeface="等线" panose="020F0502020204030204"/>
              <a:ea typeface="等线" panose="02010600030101010101" pitchFamily="2" charset="-122"/>
            </a:endParaRPr>
          </a:p>
        </p:txBody>
      </p:sp>
      <p:sp>
        <p:nvSpPr>
          <p:cNvPr id="62" name="矩形: 圆角 61">
            <a:extLst>
              <a:ext uri="{FF2B5EF4-FFF2-40B4-BE49-F238E27FC236}">
                <a16:creationId xmlns:a16="http://schemas.microsoft.com/office/drawing/2014/main" id="{21455C83-68A2-5ACB-71BD-E239A76921CD}"/>
              </a:ext>
            </a:extLst>
          </p:cNvPr>
          <p:cNvSpPr/>
          <p:nvPr/>
        </p:nvSpPr>
        <p:spPr>
          <a:xfrm>
            <a:off x="283960" y="5695760"/>
            <a:ext cx="1342804"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zh-CN" altLang="en-US" sz="1400" dirty="0">
                <a:ln>
                  <a:solidFill>
                    <a:prstClr val="black"/>
                  </a:solidFill>
                </a:ln>
                <a:solidFill>
                  <a:prstClr val="black"/>
                </a:solidFill>
                <a:latin typeface="宋体" panose="02010600030101010101" pitchFamily="2" charset="-122"/>
                <a:ea typeface="宋体" panose="02010600030101010101" pitchFamily="2" charset="-122"/>
              </a:rPr>
              <a:t>特征优选</a:t>
            </a:r>
          </a:p>
        </p:txBody>
      </p:sp>
      <p:cxnSp>
        <p:nvCxnSpPr>
          <p:cNvPr id="63" name="直接箭头连接符 62">
            <a:extLst>
              <a:ext uri="{FF2B5EF4-FFF2-40B4-BE49-F238E27FC236}">
                <a16:creationId xmlns:a16="http://schemas.microsoft.com/office/drawing/2014/main" id="{75E4B41D-4BF9-5A68-53D9-85C57074A681}"/>
              </a:ext>
            </a:extLst>
          </p:cNvPr>
          <p:cNvCxnSpPr>
            <a:cxnSpLocks/>
            <a:stCxn id="73" idx="2"/>
            <a:endCxn id="78" idx="0"/>
          </p:cNvCxnSpPr>
          <p:nvPr/>
        </p:nvCxnSpPr>
        <p:spPr>
          <a:xfrm>
            <a:off x="955362" y="1543616"/>
            <a:ext cx="0" cy="1777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a16="http://schemas.microsoft.com/office/drawing/2014/main" id="{A35802AC-0744-CA7E-3695-36845FFFDA69}"/>
              </a:ext>
            </a:extLst>
          </p:cNvPr>
          <p:cNvCxnSpPr>
            <a:cxnSpLocks/>
            <a:stCxn id="78" idx="2"/>
            <a:endCxn id="62" idx="0"/>
          </p:cNvCxnSpPr>
          <p:nvPr/>
        </p:nvCxnSpPr>
        <p:spPr>
          <a:xfrm>
            <a:off x="955362" y="3816100"/>
            <a:ext cx="0" cy="1879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 name="连接符: 肘形 1">
            <a:extLst>
              <a:ext uri="{FF2B5EF4-FFF2-40B4-BE49-F238E27FC236}">
                <a16:creationId xmlns:a16="http://schemas.microsoft.com/office/drawing/2014/main" id="{032FBABD-3170-2327-79C0-CBA17233FC3A}"/>
              </a:ext>
            </a:extLst>
          </p:cNvPr>
          <p:cNvCxnSpPr>
            <a:cxnSpLocks/>
            <a:stCxn id="14" idx="3"/>
            <a:endCxn id="9" idx="1"/>
          </p:cNvCxnSpPr>
          <p:nvPr/>
        </p:nvCxnSpPr>
        <p:spPr>
          <a:xfrm>
            <a:off x="3710665" y="1306842"/>
            <a:ext cx="688030" cy="73540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 name="矩形: 圆角 8">
            <a:extLst>
              <a:ext uri="{FF2B5EF4-FFF2-40B4-BE49-F238E27FC236}">
                <a16:creationId xmlns:a16="http://schemas.microsoft.com/office/drawing/2014/main" id="{B70B461A-7EE8-B1D0-9D0B-09BB95EB0821}"/>
              </a:ext>
            </a:extLst>
          </p:cNvPr>
          <p:cNvSpPr/>
          <p:nvPr/>
        </p:nvSpPr>
        <p:spPr>
          <a:xfrm>
            <a:off x="4398695" y="1794601"/>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SRTM3.0</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05124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CA30A5D-77B0-4383-B63B-B602546986B6}"/>
              </a:ext>
            </a:extLst>
          </p:cNvPr>
          <p:cNvSpPr/>
          <p:nvPr/>
        </p:nvSpPr>
        <p:spPr>
          <a:xfrm>
            <a:off x="5710968" y="2339789"/>
            <a:ext cx="6047173" cy="3269613"/>
          </a:xfrm>
          <a:prstGeom prst="rect">
            <a:avLst/>
          </a:prstGeom>
        </p:spPr>
        <p:txBody>
          <a:bodyPr wrap="square">
            <a:spAutoFit/>
          </a:bodyPr>
          <a:lstStyle/>
          <a:p>
            <a:pPr indent="457217" algn="just" defTabSz="914434">
              <a:lnSpc>
                <a:spcPct val="150000"/>
              </a:lnSpc>
              <a:defRPr/>
            </a:pPr>
            <a:r>
              <a:rPr lang="zh-CN" altLang="en-US" sz="2000" dirty="0">
                <a:solidFill>
                  <a:srgbClr val="44546B"/>
                </a:solidFill>
                <a:latin typeface="微软雅黑" panose="020B0503020204020204" pitchFamily="34" charset="-122"/>
                <a:ea typeface="微软雅黑" panose="020B0503020204020204" pitchFamily="34" charset="-122"/>
              </a:rPr>
              <a:t>柑橘果园极易受干旱、霜冻、病虫害的影响。</a:t>
            </a:r>
            <a:r>
              <a:rPr lang="en-US" altLang="zh-CN" sz="2000" dirty="0">
                <a:solidFill>
                  <a:srgbClr val="44546B"/>
                </a:solidFill>
                <a:latin typeface="微软雅黑" panose="020B0503020204020204" pitchFamily="34" charset="-122"/>
                <a:ea typeface="微软雅黑" panose="020B0503020204020204" pitchFamily="34" charset="-122"/>
              </a:rPr>
              <a:t>2016</a:t>
            </a:r>
            <a:r>
              <a:rPr lang="zh-CN" altLang="en-US" sz="2000" dirty="0">
                <a:solidFill>
                  <a:srgbClr val="44546B"/>
                </a:solidFill>
                <a:latin typeface="微软雅黑" panose="020B0503020204020204" pitchFamily="34" charset="-122"/>
                <a:ea typeface="微软雅黑" panose="020B0503020204020204" pitchFamily="34" charset="-122"/>
              </a:rPr>
              <a:t>年赣南地区柑橘黄龙病大规模爆发，大量果树遭到砍伐，给全县的果农造成了巨大的经济损失。</a:t>
            </a:r>
            <a:endParaRPr lang="en-US" altLang="zh-CN" sz="2000" dirty="0">
              <a:solidFill>
                <a:srgbClr val="44546B"/>
              </a:solidFill>
              <a:latin typeface="微软雅黑" panose="020B0503020204020204" pitchFamily="34" charset="-122"/>
              <a:ea typeface="微软雅黑" panose="020B0503020204020204" pitchFamily="34" charset="-122"/>
            </a:endParaRPr>
          </a:p>
          <a:p>
            <a:pPr indent="457217" algn="just" defTabSz="914434">
              <a:lnSpc>
                <a:spcPct val="150000"/>
              </a:lnSpc>
              <a:defRPr/>
            </a:pPr>
            <a:r>
              <a:rPr lang="zh-CN" altLang="en-US" sz="2000" dirty="0">
                <a:solidFill>
                  <a:srgbClr val="44546B"/>
                </a:solidFill>
                <a:latin typeface="微软雅黑" panose="020B0503020204020204" pitchFamily="34" charset="-122"/>
                <a:ea typeface="微软雅黑" panose="020B0503020204020204" pitchFamily="34" charset="-122"/>
              </a:rPr>
              <a:t>因此</a:t>
            </a:r>
            <a:r>
              <a:rPr lang="en-US" altLang="zh-CN" sz="2000" dirty="0">
                <a:solidFill>
                  <a:srgbClr val="44546B"/>
                </a:solidFill>
                <a:latin typeface="微软雅黑" panose="020B0503020204020204" pitchFamily="34" charset="-122"/>
                <a:ea typeface="微软雅黑" panose="020B0503020204020204" pitchFamily="34" charset="-122"/>
              </a:rPr>
              <a:t>, </a:t>
            </a:r>
            <a:r>
              <a:rPr lang="zh-CN" altLang="en-US" sz="2000" dirty="0">
                <a:solidFill>
                  <a:srgbClr val="44546B"/>
                </a:solidFill>
                <a:latin typeface="微软雅黑" panose="020B0503020204020204" pitchFamily="34" charset="-122"/>
                <a:ea typeface="微软雅黑" panose="020B0503020204020204" pitchFamily="34" charset="-122"/>
              </a:rPr>
              <a:t>利用科学的方法准确地、动态地把握柑橘果园受灾后面积变化的动态过程，探究其变化的原因，对寻乌县乃至整个赣南地区柑橘种植以及黄龙病的防治都具有重要意义。</a:t>
            </a:r>
            <a:endParaRPr lang="en-US" altLang="zh-CN" sz="2000" dirty="0">
              <a:solidFill>
                <a:srgbClr val="44546B"/>
              </a:soli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202C0498-8786-5183-DC9F-3162108112C2}"/>
              </a:ext>
            </a:extLst>
          </p:cNvPr>
          <p:cNvCxnSpPr/>
          <p:nvPr/>
        </p:nvCxnSpPr>
        <p:spPr>
          <a:xfrm>
            <a:off x="389255" y="886460"/>
            <a:ext cx="11277600" cy="0"/>
          </a:xfrm>
          <a:prstGeom prst="line">
            <a:avLst/>
          </a:prstGeom>
          <a:ln w="12700" cmpd="sng">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088444B7-A621-9C9C-9ECA-8CF621D6A9D3}"/>
              </a:ext>
            </a:extLst>
          </p:cNvPr>
          <p:cNvPicPr>
            <a:picLocks noChangeAspect="1"/>
          </p:cNvPicPr>
          <p:nvPr/>
        </p:nvPicPr>
        <p:blipFill>
          <a:blip r:embed="rId3"/>
          <a:stretch>
            <a:fillRect/>
          </a:stretch>
        </p:blipFill>
        <p:spPr>
          <a:xfrm>
            <a:off x="635334" y="3779072"/>
            <a:ext cx="4630018" cy="2674159"/>
          </a:xfrm>
          <a:prstGeom prst="rect">
            <a:avLst/>
          </a:prstGeom>
        </p:spPr>
      </p:pic>
      <p:pic>
        <p:nvPicPr>
          <p:cNvPr id="10" name="图片 9">
            <a:extLst>
              <a:ext uri="{FF2B5EF4-FFF2-40B4-BE49-F238E27FC236}">
                <a16:creationId xmlns:a16="http://schemas.microsoft.com/office/drawing/2014/main" id="{1934F340-EAEB-AF24-D2AA-406407484B08}"/>
              </a:ext>
            </a:extLst>
          </p:cNvPr>
          <p:cNvPicPr>
            <a:picLocks noChangeAspect="1"/>
          </p:cNvPicPr>
          <p:nvPr/>
        </p:nvPicPr>
        <p:blipFill>
          <a:blip r:embed="rId4"/>
          <a:stretch>
            <a:fillRect/>
          </a:stretch>
        </p:blipFill>
        <p:spPr>
          <a:xfrm>
            <a:off x="649141" y="1416719"/>
            <a:ext cx="4616211" cy="2222089"/>
          </a:xfrm>
          <a:prstGeom prst="rect">
            <a:avLst/>
          </a:prstGeom>
        </p:spPr>
      </p:pic>
      <p:sp>
        <p:nvSpPr>
          <p:cNvPr id="12" name="文本框 11">
            <a:extLst>
              <a:ext uri="{FF2B5EF4-FFF2-40B4-BE49-F238E27FC236}">
                <a16:creationId xmlns:a16="http://schemas.microsoft.com/office/drawing/2014/main" id="{03C52E2A-1E73-9B80-6695-D073F50CDAA1}"/>
              </a:ext>
            </a:extLst>
          </p:cNvPr>
          <p:cNvSpPr txBox="1"/>
          <p:nvPr/>
        </p:nvSpPr>
        <p:spPr>
          <a:xfrm>
            <a:off x="814521" y="178574"/>
            <a:ext cx="2031325"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选题目的</a:t>
            </a:r>
          </a:p>
        </p:txBody>
      </p:sp>
    </p:spTree>
    <p:extLst>
      <p:ext uri="{BB962C8B-B14F-4D97-AF65-F5344CB8AC3E}">
        <p14:creationId xmlns:p14="http://schemas.microsoft.com/office/powerpoint/2010/main" val="538160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98DA96D-2944-D5BB-D7C8-34327DB01368}"/>
              </a:ext>
            </a:extLst>
          </p:cNvPr>
          <p:cNvSpPr/>
          <p:nvPr/>
        </p:nvSpPr>
        <p:spPr>
          <a:xfrm>
            <a:off x="411072" y="811025"/>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Sentinel-2 MSI (2021)   </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3" name="矩形: 圆角 2">
            <a:extLst>
              <a:ext uri="{FF2B5EF4-FFF2-40B4-BE49-F238E27FC236}">
                <a16:creationId xmlns:a16="http://schemas.microsoft.com/office/drawing/2014/main" id="{843206B2-77CE-6A3B-4FD1-BA55DC415B49}"/>
              </a:ext>
            </a:extLst>
          </p:cNvPr>
          <p:cNvSpPr/>
          <p:nvPr/>
        </p:nvSpPr>
        <p:spPr>
          <a:xfrm>
            <a:off x="2103551" y="811025"/>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Image filtering (cloud cover &lt;20%)</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矩形: 圆角 3">
            <a:extLst>
              <a:ext uri="{FF2B5EF4-FFF2-40B4-BE49-F238E27FC236}">
                <a16:creationId xmlns:a16="http://schemas.microsoft.com/office/drawing/2014/main" id="{689675C8-0C13-76E6-6D9D-FF474BADAE14}"/>
              </a:ext>
            </a:extLst>
          </p:cNvPr>
          <p:cNvSpPr/>
          <p:nvPr/>
        </p:nvSpPr>
        <p:spPr>
          <a:xfrm>
            <a:off x="3796030" y="811025"/>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Seasonal composition</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22BA4CE9-8CF0-8379-9A03-B7784407EE4E}"/>
              </a:ext>
            </a:extLst>
          </p:cNvPr>
          <p:cNvSpPr/>
          <p:nvPr/>
        </p:nvSpPr>
        <p:spPr>
          <a:xfrm>
            <a:off x="411072" y="1543291"/>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Landsat-8 TIRS (2021) </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B5ECEBB6-754C-0FC4-4B03-97ABB1C769A6}"/>
              </a:ext>
            </a:extLst>
          </p:cNvPr>
          <p:cNvSpPr/>
          <p:nvPr/>
        </p:nvSpPr>
        <p:spPr>
          <a:xfrm>
            <a:off x="411072" y="2275557"/>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SRTM digital elevation</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E2A6FB0A-17BC-6A3A-5C5A-7AFFE6D0FD82}"/>
              </a:ext>
            </a:extLst>
          </p:cNvPr>
          <p:cNvSpPr/>
          <p:nvPr/>
        </p:nvSpPr>
        <p:spPr>
          <a:xfrm>
            <a:off x="2103551" y="1543291"/>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Image filtering (cloud cover &lt;50%)</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BB8C39D3-A46E-7037-239E-7C53C2CA7A27}"/>
              </a:ext>
            </a:extLst>
          </p:cNvPr>
          <p:cNvSpPr/>
          <p:nvPr/>
        </p:nvSpPr>
        <p:spPr>
          <a:xfrm>
            <a:off x="7226708" y="1543292"/>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Seasonal composition</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9" name="矩形: 圆角 8">
            <a:extLst>
              <a:ext uri="{FF2B5EF4-FFF2-40B4-BE49-F238E27FC236}">
                <a16:creationId xmlns:a16="http://schemas.microsoft.com/office/drawing/2014/main" id="{AF70F395-FAAA-C1F2-800F-D0203220D841}"/>
              </a:ext>
            </a:extLst>
          </p:cNvPr>
          <p:cNvSpPr/>
          <p:nvPr/>
        </p:nvSpPr>
        <p:spPr>
          <a:xfrm>
            <a:off x="5503749" y="811025"/>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Seasonal images</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 name="矩形: 圆角 9">
            <a:extLst>
              <a:ext uri="{FF2B5EF4-FFF2-40B4-BE49-F238E27FC236}">
                <a16:creationId xmlns:a16="http://schemas.microsoft.com/office/drawing/2014/main" id="{6014E9D3-4271-C624-1277-A98AA3E9B3F0}"/>
              </a:ext>
            </a:extLst>
          </p:cNvPr>
          <p:cNvSpPr/>
          <p:nvPr/>
        </p:nvSpPr>
        <p:spPr>
          <a:xfrm>
            <a:off x="7211468" y="2275557"/>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Seasonal LST features</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矩形: 圆角 10">
            <a:extLst>
              <a:ext uri="{FF2B5EF4-FFF2-40B4-BE49-F238E27FC236}">
                <a16:creationId xmlns:a16="http://schemas.microsoft.com/office/drawing/2014/main" id="{DD084E72-5923-868D-E438-1EB17F4758D1}"/>
              </a:ext>
            </a:extLst>
          </p:cNvPr>
          <p:cNvSpPr/>
          <p:nvPr/>
        </p:nvSpPr>
        <p:spPr>
          <a:xfrm>
            <a:off x="7211468" y="811025"/>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a:t>
            </a:r>
            <a:r>
              <a:rPr lang="en-US" altLang="zh-CN" sz="1200"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eature</a:t>
            </a:r>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extraction</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矩形: 圆角 11">
            <a:extLst>
              <a:ext uri="{FF2B5EF4-FFF2-40B4-BE49-F238E27FC236}">
                <a16:creationId xmlns:a16="http://schemas.microsoft.com/office/drawing/2014/main" id="{007CD755-12E9-A69A-E1C4-3856C9D44475}"/>
              </a:ext>
            </a:extLst>
          </p:cNvPr>
          <p:cNvSpPr/>
          <p:nvPr/>
        </p:nvSpPr>
        <p:spPr>
          <a:xfrm>
            <a:off x="3811270" y="1543291"/>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Statistical Mono-Window (SMW) algorithm</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1F49D38F-BD6C-4346-3A54-EBC85DF6A265}"/>
              </a:ext>
            </a:extLst>
          </p:cNvPr>
          <p:cNvSpPr/>
          <p:nvPr/>
        </p:nvSpPr>
        <p:spPr>
          <a:xfrm>
            <a:off x="5518989" y="1543292"/>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Land surface temperature (LST)</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 name="矩形: 圆角 13">
            <a:extLst>
              <a:ext uri="{FF2B5EF4-FFF2-40B4-BE49-F238E27FC236}">
                <a16:creationId xmlns:a16="http://schemas.microsoft.com/office/drawing/2014/main" id="{6AFBE485-B360-1C87-7E87-3149043614AF}"/>
              </a:ext>
            </a:extLst>
          </p:cNvPr>
          <p:cNvSpPr/>
          <p:nvPr/>
        </p:nvSpPr>
        <p:spPr>
          <a:xfrm>
            <a:off x="2103551" y="2275557"/>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a:t>
            </a:r>
            <a:r>
              <a:rPr lang="en-US" altLang="zh-CN" sz="1200"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eature</a:t>
            </a:r>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extraction</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 name="矩形: 圆角 16">
            <a:extLst>
              <a:ext uri="{FF2B5EF4-FFF2-40B4-BE49-F238E27FC236}">
                <a16:creationId xmlns:a16="http://schemas.microsoft.com/office/drawing/2014/main" id="{F0468041-DA47-4998-815A-FB9136D54033}"/>
              </a:ext>
            </a:extLst>
          </p:cNvPr>
          <p:cNvSpPr/>
          <p:nvPr/>
        </p:nvSpPr>
        <p:spPr>
          <a:xfrm>
            <a:off x="3811270" y="2275557"/>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Topographical features</a:t>
            </a:r>
          </a:p>
        </p:txBody>
      </p:sp>
      <p:sp>
        <p:nvSpPr>
          <p:cNvPr id="18" name="矩形: 圆角 17">
            <a:extLst>
              <a:ext uri="{FF2B5EF4-FFF2-40B4-BE49-F238E27FC236}">
                <a16:creationId xmlns:a16="http://schemas.microsoft.com/office/drawing/2014/main" id="{F8A15C72-CA07-8C21-23FE-4ACD2146F7B4}"/>
              </a:ext>
            </a:extLst>
          </p:cNvPr>
          <p:cNvSpPr/>
          <p:nvPr/>
        </p:nvSpPr>
        <p:spPr>
          <a:xfrm>
            <a:off x="9258885" y="819167"/>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Spectral bands</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 name="矩形: 圆角 18">
            <a:extLst>
              <a:ext uri="{FF2B5EF4-FFF2-40B4-BE49-F238E27FC236}">
                <a16:creationId xmlns:a16="http://schemas.microsoft.com/office/drawing/2014/main" id="{B6938216-4A2B-E632-C3E4-28F611D69799}"/>
              </a:ext>
            </a:extLst>
          </p:cNvPr>
          <p:cNvSpPr/>
          <p:nvPr/>
        </p:nvSpPr>
        <p:spPr>
          <a:xfrm>
            <a:off x="9258885" y="1579653"/>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Conventional spectral index</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 name="矩形: 圆角 19">
            <a:extLst>
              <a:ext uri="{FF2B5EF4-FFF2-40B4-BE49-F238E27FC236}">
                <a16:creationId xmlns:a16="http://schemas.microsoft.com/office/drawing/2014/main" id="{AADC938D-C6FF-82EA-4751-13D3AECC8E21}"/>
              </a:ext>
            </a:extLst>
          </p:cNvPr>
          <p:cNvSpPr/>
          <p:nvPr/>
        </p:nvSpPr>
        <p:spPr>
          <a:xfrm>
            <a:off x="9258885" y="3100625"/>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Textural features</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 name="矩形: 圆角 20">
            <a:extLst>
              <a:ext uri="{FF2B5EF4-FFF2-40B4-BE49-F238E27FC236}">
                <a16:creationId xmlns:a16="http://schemas.microsoft.com/office/drawing/2014/main" id="{27C757E3-5B8C-97BB-9D81-CFD8F0111DDD}"/>
              </a:ext>
            </a:extLst>
          </p:cNvPr>
          <p:cNvSpPr/>
          <p:nvPr/>
        </p:nvSpPr>
        <p:spPr>
          <a:xfrm>
            <a:off x="9258885" y="2340139"/>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Red-edge index</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C676B891-AFB5-65D7-33ED-BC04345DE799}"/>
              </a:ext>
            </a:extLst>
          </p:cNvPr>
          <p:cNvSpPr/>
          <p:nvPr/>
        </p:nvSpPr>
        <p:spPr>
          <a:xfrm>
            <a:off x="9258885" y="4013194"/>
            <a:ext cx="1460500" cy="495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Topographic-temperature features</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8110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EE3F1C31-2D4D-CC0E-7829-6543AF67DC06}"/>
              </a:ext>
            </a:extLst>
          </p:cNvPr>
          <p:cNvGraphicFramePr>
            <a:graphicFrameLocks noGrp="1"/>
          </p:cNvGraphicFramePr>
          <p:nvPr>
            <p:extLst>
              <p:ext uri="{D42A27DB-BD31-4B8C-83A1-F6EECF244321}">
                <p14:modId xmlns:p14="http://schemas.microsoft.com/office/powerpoint/2010/main" val="2469589077"/>
              </p:ext>
            </p:extLst>
          </p:nvPr>
        </p:nvGraphicFramePr>
        <p:xfrm>
          <a:off x="279400" y="1727201"/>
          <a:ext cx="11260667" cy="4351864"/>
        </p:xfrm>
        <a:graphic>
          <a:graphicData uri="http://schemas.openxmlformats.org/drawingml/2006/table">
            <a:tbl>
              <a:tblPr>
                <a:tableStyleId>{5C22544A-7EE6-4342-B048-85BDC9FD1C3A}</a:tableStyleId>
              </a:tblPr>
              <a:tblGrid>
                <a:gridCol w="771278">
                  <a:extLst>
                    <a:ext uri="{9D8B030D-6E8A-4147-A177-3AD203B41FA5}">
                      <a16:colId xmlns:a16="http://schemas.microsoft.com/office/drawing/2014/main" val="1050287779"/>
                    </a:ext>
                  </a:extLst>
                </a:gridCol>
                <a:gridCol w="1988855">
                  <a:extLst>
                    <a:ext uri="{9D8B030D-6E8A-4147-A177-3AD203B41FA5}">
                      <a16:colId xmlns:a16="http://schemas.microsoft.com/office/drawing/2014/main" val="232998065"/>
                    </a:ext>
                  </a:extLst>
                </a:gridCol>
                <a:gridCol w="2492157">
                  <a:extLst>
                    <a:ext uri="{9D8B030D-6E8A-4147-A177-3AD203B41FA5}">
                      <a16:colId xmlns:a16="http://schemas.microsoft.com/office/drawing/2014/main" val="1774728062"/>
                    </a:ext>
                  </a:extLst>
                </a:gridCol>
                <a:gridCol w="818958">
                  <a:extLst>
                    <a:ext uri="{9D8B030D-6E8A-4147-A177-3AD203B41FA5}">
                      <a16:colId xmlns:a16="http://schemas.microsoft.com/office/drawing/2014/main" val="1605115351"/>
                    </a:ext>
                  </a:extLst>
                </a:gridCol>
                <a:gridCol w="793164">
                  <a:extLst>
                    <a:ext uri="{9D8B030D-6E8A-4147-A177-3AD203B41FA5}">
                      <a16:colId xmlns:a16="http://schemas.microsoft.com/office/drawing/2014/main" val="1769956926"/>
                    </a:ext>
                  </a:extLst>
                </a:gridCol>
                <a:gridCol w="1392873">
                  <a:extLst>
                    <a:ext uri="{9D8B030D-6E8A-4147-A177-3AD203B41FA5}">
                      <a16:colId xmlns:a16="http://schemas.microsoft.com/office/drawing/2014/main" val="553424235"/>
                    </a:ext>
                  </a:extLst>
                </a:gridCol>
                <a:gridCol w="981782">
                  <a:extLst>
                    <a:ext uri="{9D8B030D-6E8A-4147-A177-3AD203B41FA5}">
                      <a16:colId xmlns:a16="http://schemas.microsoft.com/office/drawing/2014/main" val="411193816"/>
                    </a:ext>
                  </a:extLst>
                </a:gridCol>
                <a:gridCol w="981782">
                  <a:extLst>
                    <a:ext uri="{9D8B030D-6E8A-4147-A177-3AD203B41FA5}">
                      <a16:colId xmlns:a16="http://schemas.microsoft.com/office/drawing/2014/main" val="2949145878"/>
                    </a:ext>
                  </a:extLst>
                </a:gridCol>
                <a:gridCol w="1039818">
                  <a:extLst>
                    <a:ext uri="{9D8B030D-6E8A-4147-A177-3AD203B41FA5}">
                      <a16:colId xmlns:a16="http://schemas.microsoft.com/office/drawing/2014/main" val="2042110124"/>
                    </a:ext>
                  </a:extLst>
                </a:gridCol>
              </a:tblGrid>
              <a:tr h="597801">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num</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Feature category</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number of bands</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OA</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a:solidFill>
                            <a:schemeClr val="bg1">
                              <a:lumMod val="10000"/>
                            </a:schemeClr>
                          </a:solidFill>
                          <a:effectLst/>
                          <a:latin typeface="Times New Roman" panose="02020603050405020304" pitchFamily="18" charset="0"/>
                          <a:ea typeface="宋体" panose="02010600030101010101" pitchFamily="2" charset="-122"/>
                        </a:rPr>
                        <a:t>kappa</a:t>
                      </a:r>
                      <a:endParaRPr lang="en-US" sz="1400" b="1"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UA(citrus)</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PA(citrus)</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UA(net)</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PA(net)</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497791"/>
                  </a:ext>
                </a:extLst>
              </a:tr>
              <a:tr h="597801">
                <a:tc>
                  <a:txBody>
                    <a:bodyPr/>
                    <a:lstStyle/>
                    <a:p>
                      <a:pPr algn="ctr" fontAlgn="ctr"/>
                      <a:r>
                        <a:rPr lang="en-US"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1</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多时相光谱</a:t>
                      </a: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10</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86.79%</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84.15%</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86.81%</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84.04%</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77.92%</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69.77%</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5925141"/>
                  </a:ext>
                </a:extLst>
              </a:tr>
              <a:tr h="765058">
                <a:tc>
                  <a:txBody>
                    <a:bodyPr/>
                    <a:lstStyle/>
                    <a:p>
                      <a:pPr algn="ctr" fontAlgn="ctr"/>
                      <a:r>
                        <a:rPr lang="en-US" sz="1600" u="none" strike="noStrike" baseline="0" dirty="0">
                          <a:solidFill>
                            <a:schemeClr val="bg1"/>
                          </a:solidFill>
                          <a:effectLst/>
                          <a:latin typeface="Times New Roman" panose="02020603050405020304" pitchFamily="18" charset="0"/>
                          <a:ea typeface="宋体" panose="02010600030101010101" pitchFamily="2" charset="-122"/>
                        </a:rPr>
                        <a:t>2</a:t>
                      </a:r>
                      <a:endParaRPr lang="en-US" sz="1600" b="0" i="0" u="none" strike="noStrike" baseline="0" dirty="0">
                        <a:solidFill>
                          <a:schemeClr val="bg1"/>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600" u="none" strike="noStrike" baseline="0" dirty="0">
                          <a:solidFill>
                            <a:schemeClr val="bg1"/>
                          </a:solidFill>
                          <a:effectLst/>
                          <a:latin typeface="Times New Roman" panose="02020603050405020304" pitchFamily="18" charset="0"/>
                          <a:ea typeface="宋体" panose="02010600030101010101" pitchFamily="2" charset="-122"/>
                        </a:rPr>
                        <a:t>中值合成影像</a:t>
                      </a:r>
                      <a:endParaRPr lang="zh-CN" altLang="en-US" sz="1600" b="0" i="0" u="none" strike="noStrike" baseline="0" dirty="0">
                        <a:solidFill>
                          <a:schemeClr val="bg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solidFill>
                          <a:effectLst/>
                          <a:latin typeface="Times New Roman" panose="02020603050405020304" pitchFamily="18" charset="0"/>
                          <a:ea typeface="宋体" panose="02010600030101010101" pitchFamily="2" charset="-122"/>
                        </a:rPr>
                        <a:t>11</a:t>
                      </a:r>
                      <a:endParaRPr lang="en-US" altLang="zh-CN" sz="1600" b="0" i="0" u="none" strike="noStrike" baseline="0" dirty="0">
                        <a:solidFill>
                          <a:schemeClr val="bg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bg1"/>
                          </a:solidFill>
                          <a:effectLst/>
                          <a:latin typeface="Times New Roman" panose="02020603050405020304" pitchFamily="18" charset="0"/>
                          <a:ea typeface="宋体" panose="02010600030101010101" pitchFamily="2" charset="-122"/>
                        </a:rPr>
                        <a:t>83.74%</a:t>
                      </a:r>
                      <a:endParaRPr lang="en-US" altLang="zh-CN" sz="1600" b="0" i="0" u="none" strike="noStrike" baseline="0" dirty="0">
                        <a:solidFill>
                          <a:schemeClr val="bg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bg1"/>
                          </a:solidFill>
                          <a:effectLst/>
                          <a:latin typeface="Times New Roman" panose="02020603050405020304" pitchFamily="18" charset="0"/>
                          <a:ea typeface="宋体" panose="02010600030101010101" pitchFamily="2" charset="-122"/>
                        </a:rPr>
                        <a:t>83.49%</a:t>
                      </a:r>
                      <a:endParaRPr lang="en-US" altLang="zh-CN" sz="1600" b="0" i="0" u="none" strike="noStrike" baseline="0" dirty="0">
                        <a:solidFill>
                          <a:schemeClr val="bg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bg1"/>
                          </a:solidFill>
                          <a:effectLst/>
                          <a:latin typeface="Times New Roman" panose="02020603050405020304" pitchFamily="18" charset="0"/>
                          <a:ea typeface="宋体" panose="02010600030101010101" pitchFamily="2" charset="-122"/>
                        </a:rPr>
                        <a:t>78.38%</a:t>
                      </a:r>
                      <a:endParaRPr lang="en-US" altLang="zh-CN" sz="1600" b="0" i="0" u="none" strike="noStrike" baseline="0" dirty="0">
                        <a:solidFill>
                          <a:schemeClr val="bg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bg1"/>
                          </a:solidFill>
                          <a:effectLst/>
                          <a:latin typeface="Times New Roman" panose="02020603050405020304" pitchFamily="18" charset="0"/>
                          <a:ea typeface="宋体" panose="02010600030101010101" pitchFamily="2" charset="-122"/>
                        </a:rPr>
                        <a:t>76.99%</a:t>
                      </a:r>
                      <a:endParaRPr lang="en-US" altLang="zh-CN" sz="1600" b="0" i="0" u="none" strike="noStrike" baseline="0" dirty="0">
                        <a:solidFill>
                          <a:schemeClr val="bg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bg1"/>
                          </a:solidFill>
                          <a:effectLst/>
                          <a:latin typeface="Times New Roman" panose="02020603050405020304" pitchFamily="18" charset="0"/>
                          <a:ea typeface="宋体" panose="02010600030101010101" pitchFamily="2" charset="-122"/>
                        </a:rPr>
                        <a:t>88.06%</a:t>
                      </a:r>
                      <a:endParaRPr lang="en-US" altLang="zh-CN" sz="1600" b="0" i="0" u="none" strike="noStrike" baseline="0" dirty="0">
                        <a:solidFill>
                          <a:schemeClr val="bg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bg1"/>
                          </a:solidFill>
                          <a:effectLst/>
                          <a:latin typeface="Times New Roman" panose="02020603050405020304" pitchFamily="18" charset="0"/>
                          <a:ea typeface="宋体" panose="02010600030101010101" pitchFamily="2" charset="-122"/>
                        </a:rPr>
                        <a:t>66.29%</a:t>
                      </a:r>
                      <a:endParaRPr lang="en-US" altLang="zh-CN" sz="1600" b="0" i="0" u="none" strike="noStrike" baseline="0" dirty="0">
                        <a:solidFill>
                          <a:schemeClr val="bg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844639"/>
                  </a:ext>
                </a:extLst>
              </a:tr>
              <a:tr h="597801">
                <a:tc>
                  <a:txBody>
                    <a:bodyPr/>
                    <a:lstStyle/>
                    <a:p>
                      <a:pPr algn="ctr" fontAlgn="ctr"/>
                      <a:r>
                        <a:rPr lang="en-US"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3</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宽带指数特征</a:t>
                      </a: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11</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83.27%</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79.64%</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82.41%</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82.41%</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70.51%</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82.41%</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8071533"/>
                  </a:ext>
                </a:extLst>
              </a:tr>
              <a:tr h="597801">
                <a:tc>
                  <a:txBody>
                    <a:bodyPr/>
                    <a:lstStyle/>
                    <a:p>
                      <a:pPr algn="ctr" fontAlgn="ctr"/>
                      <a:r>
                        <a:rPr lang="en-US"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窄带指数特征</a:t>
                      </a: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9</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78.47%</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73.70%</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68.27%</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62.07%</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60.56%</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56.41%</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0074764"/>
                  </a:ext>
                </a:extLst>
              </a:tr>
              <a:tr h="597801">
                <a:tc>
                  <a:txBody>
                    <a:bodyPr/>
                    <a:lstStyle/>
                    <a:p>
                      <a:pPr algn="ctr" fontAlgn="ctr"/>
                      <a:r>
                        <a:rPr lang="en-US"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5</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地形温度特征</a:t>
                      </a: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7</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57.99%</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48.46%</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44.39%</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42.38%</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48.02%</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45.36%</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3615828"/>
                  </a:ext>
                </a:extLst>
              </a:tr>
              <a:tr h="597801">
                <a:tc>
                  <a:txBody>
                    <a:bodyPr/>
                    <a:lstStyle/>
                    <a:p>
                      <a:pPr algn="ctr" fontAlgn="ctr"/>
                      <a:r>
                        <a:rPr lang="en-US"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6</a:t>
                      </a:r>
                      <a:endParaRPr 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纹理特征</a:t>
                      </a:r>
                      <a:endParaRPr lang="zh-CN" altLang="en-US"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14</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56.16%</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45.77%</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46.34%</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41.75%</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46.56%</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42.68%</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936232"/>
                  </a:ext>
                </a:extLst>
              </a:tr>
            </a:tbl>
          </a:graphicData>
        </a:graphic>
      </p:graphicFrame>
      <p:sp>
        <p:nvSpPr>
          <p:cNvPr id="2" name="文本框 1">
            <a:extLst>
              <a:ext uri="{FF2B5EF4-FFF2-40B4-BE49-F238E27FC236}">
                <a16:creationId xmlns:a16="http://schemas.microsoft.com/office/drawing/2014/main" id="{D5FC74FD-13F3-077A-8A16-2C673A2BCBA3}"/>
              </a:ext>
            </a:extLst>
          </p:cNvPr>
          <p:cNvSpPr txBox="1"/>
          <p:nvPr/>
        </p:nvSpPr>
        <p:spPr>
          <a:xfrm>
            <a:off x="814521" y="178574"/>
            <a:ext cx="4801314"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单一特征组分类和优选</a:t>
            </a:r>
          </a:p>
        </p:txBody>
      </p:sp>
      <p:sp>
        <p:nvSpPr>
          <p:cNvPr id="3" name="文本框 2">
            <a:extLst>
              <a:ext uri="{FF2B5EF4-FFF2-40B4-BE49-F238E27FC236}">
                <a16:creationId xmlns:a16="http://schemas.microsoft.com/office/drawing/2014/main" id="{52F7F504-4396-2B75-0B69-8F3567C3221D}"/>
              </a:ext>
            </a:extLst>
          </p:cNvPr>
          <p:cNvSpPr txBox="1"/>
          <p:nvPr/>
        </p:nvSpPr>
        <p:spPr>
          <a:xfrm>
            <a:off x="814521" y="1179576"/>
            <a:ext cx="7013448" cy="369332"/>
          </a:xfrm>
          <a:prstGeom prst="rect">
            <a:avLst/>
          </a:prstGeom>
          <a:noFill/>
        </p:spPr>
        <p:txBody>
          <a:bodyPr wrap="square" rtlCol="0">
            <a:spAutoFit/>
          </a:bodyPr>
          <a:lstStyle/>
          <a:p>
            <a:r>
              <a:rPr lang="en-US" altLang="zh-CN" dirty="0"/>
              <a:t>4+6+4+1</a:t>
            </a:r>
            <a:endParaRPr lang="zh-CN" altLang="en-US" dirty="0"/>
          </a:p>
        </p:txBody>
      </p:sp>
    </p:spTree>
    <p:extLst>
      <p:ext uri="{BB962C8B-B14F-4D97-AF65-F5344CB8AC3E}">
        <p14:creationId xmlns:p14="http://schemas.microsoft.com/office/powerpoint/2010/main" val="4288392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B5E9DD88-C572-711D-DB52-23DF6986154D}"/>
              </a:ext>
            </a:extLst>
          </p:cNvPr>
          <p:cNvGraphicFramePr>
            <a:graphicFrameLocks noGrp="1"/>
          </p:cNvGraphicFramePr>
          <p:nvPr>
            <p:extLst>
              <p:ext uri="{D42A27DB-BD31-4B8C-83A1-F6EECF244321}">
                <p14:modId xmlns:p14="http://schemas.microsoft.com/office/powerpoint/2010/main" val="63953797"/>
              </p:ext>
            </p:extLst>
          </p:nvPr>
        </p:nvGraphicFramePr>
        <p:xfrm>
          <a:off x="457200" y="1336696"/>
          <a:ext cx="10783367" cy="4184607"/>
        </p:xfrm>
        <a:graphic>
          <a:graphicData uri="http://schemas.openxmlformats.org/drawingml/2006/table">
            <a:tbl>
              <a:tblPr>
                <a:tableStyleId>{5C22544A-7EE6-4342-B048-85BDC9FD1C3A}</a:tableStyleId>
              </a:tblPr>
              <a:tblGrid>
                <a:gridCol w="845853">
                  <a:extLst>
                    <a:ext uri="{9D8B030D-6E8A-4147-A177-3AD203B41FA5}">
                      <a16:colId xmlns:a16="http://schemas.microsoft.com/office/drawing/2014/main" val="1844835184"/>
                    </a:ext>
                  </a:extLst>
                </a:gridCol>
                <a:gridCol w="2894043">
                  <a:extLst>
                    <a:ext uri="{9D8B030D-6E8A-4147-A177-3AD203B41FA5}">
                      <a16:colId xmlns:a16="http://schemas.microsoft.com/office/drawing/2014/main" val="232998065"/>
                    </a:ext>
                  </a:extLst>
                </a:gridCol>
                <a:gridCol w="1337620">
                  <a:extLst>
                    <a:ext uri="{9D8B030D-6E8A-4147-A177-3AD203B41FA5}">
                      <a16:colId xmlns:a16="http://schemas.microsoft.com/office/drawing/2014/main" val="1774728062"/>
                    </a:ext>
                  </a:extLst>
                </a:gridCol>
                <a:gridCol w="1038681">
                  <a:extLst>
                    <a:ext uri="{9D8B030D-6E8A-4147-A177-3AD203B41FA5}">
                      <a16:colId xmlns:a16="http://schemas.microsoft.com/office/drawing/2014/main" val="1605115351"/>
                    </a:ext>
                  </a:extLst>
                </a:gridCol>
                <a:gridCol w="913654">
                  <a:extLst>
                    <a:ext uri="{9D8B030D-6E8A-4147-A177-3AD203B41FA5}">
                      <a16:colId xmlns:a16="http://schemas.microsoft.com/office/drawing/2014/main" val="1769956926"/>
                    </a:ext>
                  </a:extLst>
                </a:gridCol>
                <a:gridCol w="1086768">
                  <a:extLst>
                    <a:ext uri="{9D8B030D-6E8A-4147-A177-3AD203B41FA5}">
                      <a16:colId xmlns:a16="http://schemas.microsoft.com/office/drawing/2014/main" val="553424235"/>
                    </a:ext>
                  </a:extLst>
                </a:gridCol>
                <a:gridCol w="1001025">
                  <a:extLst>
                    <a:ext uri="{9D8B030D-6E8A-4147-A177-3AD203B41FA5}">
                      <a16:colId xmlns:a16="http://schemas.microsoft.com/office/drawing/2014/main" val="411193816"/>
                    </a:ext>
                  </a:extLst>
                </a:gridCol>
                <a:gridCol w="808952">
                  <a:extLst>
                    <a:ext uri="{9D8B030D-6E8A-4147-A177-3AD203B41FA5}">
                      <a16:colId xmlns:a16="http://schemas.microsoft.com/office/drawing/2014/main" val="2949145878"/>
                    </a:ext>
                  </a:extLst>
                </a:gridCol>
                <a:gridCol w="856771">
                  <a:extLst>
                    <a:ext uri="{9D8B030D-6E8A-4147-A177-3AD203B41FA5}">
                      <a16:colId xmlns:a16="http://schemas.microsoft.com/office/drawing/2014/main" val="2042110124"/>
                    </a:ext>
                  </a:extLst>
                </a:gridCol>
              </a:tblGrid>
              <a:tr h="597801">
                <a:tc>
                  <a:txBody>
                    <a:bodyPr/>
                    <a:lstStyle/>
                    <a:p>
                      <a:pPr algn="ctr" fontAlgn="ctr"/>
                      <a:r>
                        <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rPr>
                        <a:t>R</a:t>
                      </a:r>
                      <a:r>
                        <a:rPr lang="en-US" altLang="zh-CN"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rPr>
                        <a:t>ank</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400" b="1" kern="1200" dirty="0">
                          <a:solidFill>
                            <a:schemeClr val="bg1">
                              <a:lumMod val="10000"/>
                            </a:schemeClr>
                          </a:solidFill>
                          <a:latin typeface="Times New Roman" panose="02020603050405020304" pitchFamily="18" charset="0"/>
                          <a:ea typeface="+mn-ea"/>
                          <a:cs typeface="Times New Roman" panose="02020603050405020304" pitchFamily="18" charset="0"/>
                        </a:rPr>
                        <a:t>  Feature type</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bg1">
                              <a:lumMod val="10000"/>
                            </a:schemeClr>
                          </a:solidFill>
                          <a:latin typeface="Times New Roman" panose="02020603050405020304" pitchFamily="18" charset="0"/>
                          <a:ea typeface="+mn-ea"/>
                          <a:cs typeface="Times New Roman" panose="02020603050405020304" pitchFamily="18" charset="0"/>
                        </a:rPr>
                        <a:t>Number of bands</a:t>
                      </a:r>
                      <a:endParaRPr lang="zh-CN" altLang="zh-CN" sz="14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OA</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Kappa</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UA(Citrus)</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PA(Citrus)</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UA(</a:t>
                      </a:r>
                      <a:r>
                        <a:rPr lang="en-US" altLang="zh-CN" sz="1400" b="1"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IPS</a:t>
                      </a: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PA(</a:t>
                      </a:r>
                      <a:r>
                        <a:rPr lang="en-US" altLang="zh-CN" sz="1400" b="1"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IPS</a:t>
                      </a: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497791"/>
                  </a:ext>
                </a:extLst>
              </a:tr>
              <a:tr h="597801">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1</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Spectral bands</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10</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86.79%</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84.15%</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86.81%</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84.04%</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77.92%</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69.77%</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5925141"/>
                  </a:ext>
                </a:extLst>
              </a:tr>
              <a:tr h="597801">
                <a:tc>
                  <a:txBody>
                    <a:bodyPr/>
                    <a:lstStyle/>
                    <a:p>
                      <a:pPr algn="ctr" fontAlgn="ctr"/>
                      <a:r>
                        <a:rPr lang="en-US" sz="1400" b="1" u="none" strike="noStrike" baseline="0" dirty="0">
                          <a:solidFill>
                            <a:schemeClr val="tx1"/>
                          </a:solidFill>
                          <a:effectLst/>
                          <a:latin typeface="Times New Roman" panose="02020603050405020304" pitchFamily="18" charset="0"/>
                          <a:ea typeface="宋体" panose="02010600030101010101" pitchFamily="2" charset="-122"/>
                        </a:rPr>
                        <a:t>2</a:t>
                      </a:r>
                      <a:endParaRPr lang="en-US" sz="1400" b="1" i="0" u="none" strike="noStrike" baseline="0" dirty="0">
                        <a:solidFill>
                          <a:schemeClr val="tx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Spectral bands</a:t>
                      </a:r>
                      <a:r>
                        <a:rPr lang="zh-CN" altLang="en-US" sz="14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Non-seasonal</a:t>
                      </a:r>
                      <a:r>
                        <a:rPr lang="zh-CN" altLang="en-US" sz="1400" b="1" kern="1200" dirty="0">
                          <a:solidFill>
                            <a:schemeClr val="tx1"/>
                          </a:solidFill>
                          <a:latin typeface="Times New Roman" panose="02020603050405020304" pitchFamily="18" charset="0"/>
                          <a:ea typeface="+mn-ea"/>
                          <a:cs typeface="Times New Roman" panose="02020603050405020304" pitchFamily="18"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tx1"/>
                          </a:solidFill>
                          <a:effectLst/>
                          <a:latin typeface="Times New Roman" panose="02020603050405020304" pitchFamily="18" charset="0"/>
                          <a:ea typeface="宋体" panose="02010600030101010101" pitchFamily="2" charset="-122"/>
                        </a:rPr>
                        <a:t>11</a:t>
                      </a:r>
                      <a:endParaRPr lang="en-US" altLang="zh-CN" sz="1600" b="0" i="0" u="none" strike="noStrike" baseline="0" dirty="0">
                        <a:solidFill>
                          <a:schemeClr val="tx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tx1"/>
                          </a:solidFill>
                          <a:effectLst/>
                          <a:latin typeface="Times New Roman" panose="02020603050405020304" pitchFamily="18" charset="0"/>
                          <a:ea typeface="宋体" panose="02010600030101010101" pitchFamily="2" charset="-122"/>
                        </a:rPr>
                        <a:t>83.74%</a:t>
                      </a:r>
                      <a:endParaRPr lang="en-US" altLang="zh-CN" sz="1600" b="0" i="0" u="none" strike="noStrike" baseline="0" dirty="0">
                        <a:solidFill>
                          <a:schemeClr val="tx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tx1"/>
                          </a:solidFill>
                          <a:effectLst/>
                          <a:latin typeface="Times New Roman" panose="02020603050405020304" pitchFamily="18" charset="0"/>
                          <a:ea typeface="宋体" panose="02010600030101010101" pitchFamily="2" charset="-122"/>
                        </a:rPr>
                        <a:t>83.49%</a:t>
                      </a:r>
                      <a:endParaRPr lang="en-US" altLang="zh-CN" sz="1600" b="0" i="0" u="none" strike="noStrike" baseline="0" dirty="0">
                        <a:solidFill>
                          <a:schemeClr val="tx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tx1"/>
                          </a:solidFill>
                          <a:effectLst/>
                          <a:latin typeface="Times New Roman" panose="02020603050405020304" pitchFamily="18" charset="0"/>
                          <a:ea typeface="宋体" panose="02010600030101010101" pitchFamily="2" charset="-122"/>
                        </a:rPr>
                        <a:t>78.38%</a:t>
                      </a:r>
                      <a:endParaRPr lang="en-US" altLang="zh-CN" sz="1600" b="0" i="0" u="none" strike="noStrike" baseline="0" dirty="0">
                        <a:solidFill>
                          <a:schemeClr val="tx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tx1"/>
                          </a:solidFill>
                          <a:effectLst/>
                          <a:latin typeface="Times New Roman" panose="02020603050405020304" pitchFamily="18" charset="0"/>
                          <a:ea typeface="宋体" panose="02010600030101010101" pitchFamily="2" charset="-122"/>
                        </a:rPr>
                        <a:t>76.99%</a:t>
                      </a:r>
                      <a:endParaRPr lang="en-US" altLang="zh-CN" sz="1600" b="0" i="0" u="none" strike="noStrike" baseline="0" dirty="0">
                        <a:solidFill>
                          <a:schemeClr val="tx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tx1"/>
                          </a:solidFill>
                          <a:effectLst/>
                          <a:latin typeface="Times New Roman" panose="02020603050405020304" pitchFamily="18" charset="0"/>
                          <a:ea typeface="宋体" panose="02010600030101010101" pitchFamily="2" charset="-122"/>
                        </a:rPr>
                        <a:t>88.06%</a:t>
                      </a:r>
                      <a:endParaRPr lang="en-US" altLang="zh-CN" sz="1600" b="0" i="0" u="none" strike="noStrike" baseline="0" dirty="0">
                        <a:solidFill>
                          <a:schemeClr val="tx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600" u="none" strike="noStrike" baseline="0" dirty="0">
                          <a:solidFill>
                            <a:schemeClr val="tx1"/>
                          </a:solidFill>
                          <a:effectLst/>
                          <a:latin typeface="Times New Roman" panose="02020603050405020304" pitchFamily="18" charset="0"/>
                          <a:ea typeface="宋体" panose="02010600030101010101" pitchFamily="2" charset="-122"/>
                        </a:rPr>
                        <a:t>66.29%</a:t>
                      </a:r>
                      <a:endParaRPr lang="en-US" altLang="zh-CN" sz="1600" b="0" i="0" u="none" strike="noStrike" baseline="0" dirty="0">
                        <a:solidFill>
                          <a:schemeClr val="tx1"/>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6081971"/>
                  </a:ext>
                </a:extLst>
              </a:tr>
              <a:tr h="597801">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3</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Conventional spectral index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11</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83.27%</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79.64%</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82.41%</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82.41%</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70.51%</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82.41%</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8071533"/>
                  </a:ext>
                </a:extLst>
              </a:tr>
              <a:tr h="597801">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4</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Red-edge index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9</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78.47%</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73.70%</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68.27%</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62.07%</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60.56%</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56.41%</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0074764"/>
                  </a:ext>
                </a:extLst>
              </a:tr>
              <a:tr h="597801">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5</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Topographic-temperature features</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7</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57.99%</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48.46%</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44.39%</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42.38%</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48.02%</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45.36%</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3615828"/>
                  </a:ext>
                </a:extLst>
              </a:tr>
              <a:tr h="597801">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6</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tx1"/>
                          </a:solidFill>
                          <a:latin typeface="Times New Roman" panose="02020603050405020304" pitchFamily="18" charset="0"/>
                          <a:ea typeface="+mn-ea"/>
                          <a:cs typeface="Times New Roman" panose="02020603050405020304" pitchFamily="18" charset="0"/>
                        </a:rPr>
                        <a:t>Textural features</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14</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56.16%</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a:solidFill>
                            <a:schemeClr val="bg1">
                              <a:lumMod val="10000"/>
                            </a:schemeClr>
                          </a:solidFill>
                          <a:effectLst/>
                          <a:latin typeface="Times New Roman" panose="02020603050405020304" pitchFamily="18" charset="0"/>
                          <a:ea typeface="宋体" panose="02010600030101010101" pitchFamily="2" charset="-122"/>
                        </a:rPr>
                        <a:t>45.77%</a:t>
                      </a:r>
                      <a:endParaRPr lang="en-US" altLang="zh-CN" sz="16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46.34%</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41.75%</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46.56%</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u="none" strike="noStrike" baseline="0" dirty="0">
                          <a:solidFill>
                            <a:schemeClr val="bg1">
                              <a:lumMod val="10000"/>
                            </a:schemeClr>
                          </a:solidFill>
                          <a:effectLst/>
                          <a:latin typeface="Times New Roman" panose="02020603050405020304" pitchFamily="18" charset="0"/>
                          <a:ea typeface="宋体" panose="02010600030101010101" pitchFamily="2" charset="-122"/>
                        </a:rPr>
                        <a:t>42.68%</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936232"/>
                  </a:ext>
                </a:extLst>
              </a:tr>
            </a:tbl>
          </a:graphicData>
        </a:graphic>
      </p:graphicFrame>
      <p:sp>
        <p:nvSpPr>
          <p:cNvPr id="3" name="文本框 2">
            <a:extLst>
              <a:ext uri="{FF2B5EF4-FFF2-40B4-BE49-F238E27FC236}">
                <a16:creationId xmlns:a16="http://schemas.microsoft.com/office/drawing/2014/main" id="{6E1775A4-60C6-24D6-DAE4-0B11A810E753}"/>
              </a:ext>
            </a:extLst>
          </p:cNvPr>
          <p:cNvSpPr txBox="1"/>
          <p:nvPr/>
        </p:nvSpPr>
        <p:spPr>
          <a:xfrm>
            <a:off x="1508760" y="612648"/>
            <a:ext cx="7013448" cy="369332"/>
          </a:xfrm>
          <a:prstGeom prst="rect">
            <a:avLst/>
          </a:prstGeom>
          <a:noFill/>
        </p:spPr>
        <p:txBody>
          <a:bodyPr wrap="square" rtlCol="0">
            <a:spAutoFit/>
          </a:bodyPr>
          <a:lstStyle/>
          <a:p>
            <a:r>
              <a:rPr lang="en-US" altLang="zh-CN" dirty="0"/>
              <a:t>4+6+3+1</a:t>
            </a:r>
            <a:endParaRPr lang="zh-CN" altLang="en-US" dirty="0"/>
          </a:p>
        </p:txBody>
      </p:sp>
    </p:spTree>
    <p:extLst>
      <p:ext uri="{BB962C8B-B14F-4D97-AF65-F5344CB8AC3E}">
        <p14:creationId xmlns:p14="http://schemas.microsoft.com/office/powerpoint/2010/main" val="1660370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48DA6A3B-CB43-9B73-BA11-6BB5055B1ACD}"/>
              </a:ext>
            </a:extLst>
          </p:cNvPr>
          <p:cNvGraphicFramePr>
            <a:graphicFrameLocks noGrp="1"/>
          </p:cNvGraphicFramePr>
          <p:nvPr>
            <p:extLst>
              <p:ext uri="{D42A27DB-BD31-4B8C-83A1-F6EECF244321}">
                <p14:modId xmlns:p14="http://schemas.microsoft.com/office/powerpoint/2010/main" val="3433706891"/>
              </p:ext>
            </p:extLst>
          </p:nvPr>
        </p:nvGraphicFramePr>
        <p:xfrm>
          <a:off x="2" y="674553"/>
          <a:ext cx="12191999" cy="5192960"/>
        </p:xfrm>
        <a:graphic>
          <a:graphicData uri="http://schemas.openxmlformats.org/drawingml/2006/table">
            <a:tbl>
              <a:tblPr>
                <a:tableStyleId>{5C22544A-7EE6-4342-B048-85BDC9FD1C3A}</a:tableStyleId>
              </a:tblPr>
              <a:tblGrid>
                <a:gridCol w="1066800">
                  <a:extLst>
                    <a:ext uri="{9D8B030D-6E8A-4147-A177-3AD203B41FA5}">
                      <a16:colId xmlns:a16="http://schemas.microsoft.com/office/drawing/2014/main" val="2199709863"/>
                    </a:ext>
                  </a:extLst>
                </a:gridCol>
                <a:gridCol w="3839603">
                  <a:extLst>
                    <a:ext uri="{9D8B030D-6E8A-4147-A177-3AD203B41FA5}">
                      <a16:colId xmlns:a16="http://schemas.microsoft.com/office/drawing/2014/main" val="3815940094"/>
                    </a:ext>
                  </a:extLst>
                </a:gridCol>
                <a:gridCol w="845519">
                  <a:extLst>
                    <a:ext uri="{9D8B030D-6E8A-4147-A177-3AD203B41FA5}">
                      <a16:colId xmlns:a16="http://schemas.microsoft.com/office/drawing/2014/main" val="448105809"/>
                    </a:ext>
                  </a:extLst>
                </a:gridCol>
                <a:gridCol w="908882">
                  <a:extLst>
                    <a:ext uri="{9D8B030D-6E8A-4147-A177-3AD203B41FA5}">
                      <a16:colId xmlns:a16="http://schemas.microsoft.com/office/drawing/2014/main" val="4196601787"/>
                    </a:ext>
                  </a:extLst>
                </a:gridCol>
                <a:gridCol w="917538">
                  <a:extLst>
                    <a:ext uri="{9D8B030D-6E8A-4147-A177-3AD203B41FA5}">
                      <a16:colId xmlns:a16="http://schemas.microsoft.com/office/drawing/2014/main" val="3067335605"/>
                    </a:ext>
                  </a:extLst>
                </a:gridCol>
                <a:gridCol w="1341682">
                  <a:extLst>
                    <a:ext uri="{9D8B030D-6E8A-4147-A177-3AD203B41FA5}">
                      <a16:colId xmlns:a16="http://schemas.microsoft.com/office/drawing/2014/main" val="3886426380"/>
                    </a:ext>
                  </a:extLst>
                </a:gridCol>
                <a:gridCol w="1090658">
                  <a:extLst>
                    <a:ext uri="{9D8B030D-6E8A-4147-A177-3AD203B41FA5}">
                      <a16:colId xmlns:a16="http://schemas.microsoft.com/office/drawing/2014/main" val="2669832769"/>
                    </a:ext>
                  </a:extLst>
                </a:gridCol>
                <a:gridCol w="1185875">
                  <a:extLst>
                    <a:ext uri="{9D8B030D-6E8A-4147-A177-3AD203B41FA5}">
                      <a16:colId xmlns:a16="http://schemas.microsoft.com/office/drawing/2014/main" val="139072939"/>
                    </a:ext>
                  </a:extLst>
                </a:gridCol>
                <a:gridCol w="995442">
                  <a:extLst>
                    <a:ext uri="{9D8B030D-6E8A-4147-A177-3AD203B41FA5}">
                      <a16:colId xmlns:a16="http://schemas.microsoft.com/office/drawing/2014/main" val="2182171539"/>
                    </a:ext>
                  </a:extLst>
                </a:gridCol>
              </a:tblGrid>
              <a:tr h="370280">
                <a:tc>
                  <a:txBody>
                    <a:bodyPr/>
                    <a:lstStyle/>
                    <a:p>
                      <a:pPr algn="ctr" fontAlgn="ct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Rank</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Feature combination</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Number of bands</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u="none" strike="noStrike" baseline="0">
                          <a:solidFill>
                            <a:schemeClr val="bg1">
                              <a:lumMod val="10000"/>
                            </a:schemeClr>
                          </a:solidFill>
                          <a:effectLst/>
                          <a:latin typeface="Times New Roman" panose="02020603050405020304" pitchFamily="18" charset="0"/>
                          <a:ea typeface="宋体" panose="02010600030101010101" pitchFamily="2" charset="-122"/>
                        </a:rPr>
                        <a:t>OA</a:t>
                      </a:r>
                      <a:endParaRPr lang="en-US" sz="1200" b="1"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Kappa</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UA(Citrus)</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PA(Citrus)</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UA(IPS)</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PA(IPS)</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1811288"/>
                  </a:ext>
                </a:extLst>
              </a:tr>
              <a:tr h="370280">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1</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Conventional spectral index</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Topographic-temperature features</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28</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91.85%</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90.17%</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85.25%</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92.86%</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85.25%</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87.84%</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3070158"/>
                  </a:ext>
                </a:extLst>
              </a:tr>
              <a:tr h="370280">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2</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Textural features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Topographic-temperature features</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31</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91.34%</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89.47%</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85.19%</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90.91%</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91.67%</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84.85%</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8022736"/>
                  </a:ext>
                </a:extLst>
              </a:tr>
              <a:tr h="370280">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3</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Conventional spectral index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Red-edge index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Topographic-temperature features</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37</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91.31%</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89.36%</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86.67%</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91.00%</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91.03%</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87.65%</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2333163"/>
                  </a:ext>
                </a:extLst>
              </a:tr>
              <a:tr h="553160">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4</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Conventional spectral index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Red-edge index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Textural features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Topographic-temperature features</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51</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91.21%</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a:solidFill>
                            <a:schemeClr val="bg1">
                              <a:lumMod val="10000"/>
                            </a:schemeClr>
                          </a:solidFill>
                          <a:effectLst/>
                          <a:latin typeface="Times New Roman" panose="02020603050405020304" pitchFamily="18" charset="0"/>
                          <a:ea typeface="宋体" panose="02010600030101010101" pitchFamily="2" charset="-122"/>
                        </a:rPr>
                        <a:t>87.56%</a:t>
                      </a:r>
                      <a:endParaRPr lang="en-US" altLang="zh-CN" sz="12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a:solidFill>
                            <a:schemeClr val="bg1">
                              <a:lumMod val="10000"/>
                            </a:schemeClr>
                          </a:solidFill>
                          <a:effectLst/>
                          <a:latin typeface="Times New Roman" panose="02020603050405020304" pitchFamily="18" charset="0"/>
                          <a:ea typeface="宋体" panose="02010600030101010101" pitchFamily="2" charset="-122"/>
                        </a:rPr>
                        <a:t>85.32%</a:t>
                      </a:r>
                      <a:endParaRPr lang="en-US" altLang="zh-CN" sz="12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a:solidFill>
                            <a:schemeClr val="bg1">
                              <a:lumMod val="10000"/>
                            </a:schemeClr>
                          </a:solidFill>
                          <a:effectLst/>
                          <a:latin typeface="Times New Roman" panose="02020603050405020304" pitchFamily="18" charset="0"/>
                          <a:ea typeface="宋体" panose="02010600030101010101" pitchFamily="2" charset="-122"/>
                        </a:rPr>
                        <a:t>88.29%</a:t>
                      </a:r>
                      <a:endParaRPr lang="en-US" altLang="zh-CN" sz="12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87.10%</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84.48%</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1738269"/>
                  </a:ext>
                </a:extLst>
              </a:tr>
              <a:tr h="370280">
                <a:tc>
                  <a:txBody>
                    <a:bodyPr/>
                    <a:lstStyle/>
                    <a:p>
                      <a:pPr algn="ctr" fontAlgn="ctr"/>
                      <a:r>
                        <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rPr>
                        <a:t>5</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 Conventional spectral index + Textural features + Topographic-temperature features</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90.15%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89.66%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85.16%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90.83%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92.00%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84.15%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1728774"/>
                  </a:ext>
                </a:extLst>
              </a:tr>
              <a:tr h="370280">
                <a:tc>
                  <a:txBody>
                    <a:bodyPr/>
                    <a:lstStyle/>
                    <a:p>
                      <a:pPr algn="ctr" fontAlgn="ctr"/>
                      <a:r>
                        <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rPr>
                        <a:t>6</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Red-edge index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Textural features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Topographic-temperature features</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90.09%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87.94%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90.52%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85.37%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94.59%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82.35%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9591168"/>
                  </a:ext>
                </a:extLst>
              </a:tr>
              <a:tr h="187400">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7</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Topographic-temperature features</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17</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90.09%</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84.80%</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82.12%</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87.86%</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87.67%</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87.71%</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073169"/>
                  </a:ext>
                </a:extLst>
              </a:tr>
              <a:tr h="370280">
                <a:tc>
                  <a:txBody>
                    <a:bodyPr/>
                    <a:lstStyle/>
                    <a:p>
                      <a:pPr algn="ctr" fontAlgn="ctr"/>
                      <a:r>
                        <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rPr>
                        <a:t>8</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 Red-edge index + Topographic-temperature features</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89.49%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88.08%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87.62%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95.83%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88.31%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81.93%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600850"/>
                  </a:ext>
                </a:extLst>
              </a:tr>
              <a:tr h="370280">
                <a:tc>
                  <a:txBody>
                    <a:bodyPr/>
                    <a:lstStyle/>
                    <a:p>
                      <a:pPr algn="ctr" fontAlgn="ctr"/>
                      <a:r>
                        <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rPr>
                        <a:t>9</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Conventional spectral index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Red-edge index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Textural features</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a:solidFill>
                            <a:schemeClr val="bg1">
                              <a:lumMod val="10000"/>
                            </a:schemeClr>
                          </a:solidFill>
                          <a:effectLst/>
                          <a:latin typeface="Times New Roman" panose="02020603050405020304" pitchFamily="18" charset="0"/>
                          <a:ea typeface="宋体" panose="02010600030101010101" pitchFamily="2" charset="-122"/>
                          <a:cs typeface="+mn-cs"/>
                        </a:rPr>
                        <a:t>88.62%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80.56%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95.95%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2864156"/>
                  </a:ext>
                </a:extLst>
              </a:tr>
              <a:tr h="187400">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10</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Conventional spectral index</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21</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88.27%</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85.80%</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94.17%</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84.79%</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81.08%</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79.12%</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5797248"/>
                  </a:ext>
                </a:extLst>
              </a:tr>
              <a:tr h="370280">
                <a:tc>
                  <a:txBody>
                    <a:bodyPr/>
                    <a:lstStyle/>
                    <a:p>
                      <a:pPr algn="ctr" fontAlgn="ctr"/>
                      <a:r>
                        <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rPr>
                        <a:t>11</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Conventional spectral index</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Red-edge index</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30</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87.96%</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85.54%</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a:solidFill>
                            <a:schemeClr val="bg1">
                              <a:lumMod val="10000"/>
                            </a:schemeClr>
                          </a:solidFill>
                          <a:effectLst/>
                          <a:latin typeface="Times New Roman" panose="02020603050405020304" pitchFamily="18" charset="0"/>
                          <a:ea typeface="宋体" panose="02010600030101010101" pitchFamily="2" charset="-122"/>
                        </a:rPr>
                        <a:t>89.52%</a:t>
                      </a:r>
                      <a:endParaRPr lang="en-US" altLang="zh-CN" sz="12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83.93%</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a:solidFill>
                            <a:schemeClr val="bg1">
                              <a:lumMod val="10000"/>
                            </a:schemeClr>
                          </a:solidFill>
                          <a:effectLst/>
                          <a:latin typeface="Times New Roman" panose="02020603050405020304" pitchFamily="18" charset="0"/>
                          <a:ea typeface="宋体" panose="02010600030101010101" pitchFamily="2" charset="-122"/>
                        </a:rPr>
                        <a:t>77.78%</a:t>
                      </a:r>
                      <a:endParaRPr lang="en-US" altLang="zh-CN" sz="12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a:solidFill>
                            <a:schemeClr val="bg1">
                              <a:lumMod val="10000"/>
                            </a:schemeClr>
                          </a:solidFill>
                          <a:effectLst/>
                          <a:latin typeface="Times New Roman" panose="02020603050405020304" pitchFamily="18" charset="0"/>
                          <a:ea typeface="宋体" panose="02010600030101010101" pitchFamily="2" charset="-122"/>
                        </a:rPr>
                        <a:t>84.00%</a:t>
                      </a:r>
                      <a:endParaRPr lang="en-US" altLang="zh-CN" sz="12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2075850"/>
                  </a:ext>
                </a:extLst>
              </a:tr>
              <a:tr h="187400">
                <a:tc>
                  <a:txBody>
                    <a:bodyPr/>
                    <a:lstStyle/>
                    <a:p>
                      <a:pPr algn="ctr" fontAlgn="ctr"/>
                      <a:r>
                        <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rPr>
                        <a:t>12</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Textural features</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a:solidFill>
                            <a:schemeClr val="bg1">
                              <a:lumMod val="10000"/>
                            </a:schemeClr>
                          </a:solidFill>
                          <a:effectLst/>
                          <a:latin typeface="Times New Roman" panose="02020603050405020304" pitchFamily="18" charset="0"/>
                          <a:ea typeface="宋体" panose="02010600030101010101" pitchFamily="2" charset="-122"/>
                        </a:rPr>
                        <a:t>24</a:t>
                      </a:r>
                      <a:endParaRPr lang="en-US" altLang="zh-CN" sz="12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87.34%</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a:solidFill>
                            <a:schemeClr val="bg1">
                              <a:lumMod val="10000"/>
                            </a:schemeClr>
                          </a:solidFill>
                          <a:effectLst/>
                          <a:latin typeface="Times New Roman" panose="02020603050405020304" pitchFamily="18" charset="0"/>
                          <a:ea typeface="宋体" panose="02010600030101010101" pitchFamily="2" charset="-122"/>
                        </a:rPr>
                        <a:t>84.21%</a:t>
                      </a:r>
                      <a:endParaRPr lang="en-US" altLang="zh-CN" sz="12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a:solidFill>
                            <a:schemeClr val="bg1">
                              <a:lumMod val="10000"/>
                            </a:schemeClr>
                          </a:solidFill>
                          <a:effectLst/>
                          <a:latin typeface="Times New Roman" panose="02020603050405020304" pitchFamily="18" charset="0"/>
                          <a:ea typeface="宋体" panose="02010600030101010101" pitchFamily="2" charset="-122"/>
                        </a:rPr>
                        <a:t>86.92%</a:t>
                      </a:r>
                      <a:endParaRPr lang="en-US" altLang="zh-CN" sz="12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86.27%</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77.38%</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71.43%</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880699"/>
                  </a:ext>
                </a:extLst>
              </a:tr>
              <a:tr h="187400">
                <a:tc>
                  <a:txBody>
                    <a:bodyPr/>
                    <a:lstStyle/>
                    <a:p>
                      <a:pPr algn="ctr" fontAlgn="ctr"/>
                      <a:r>
                        <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rPr>
                        <a:t>13</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Red-edge index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Textural features</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33</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87.24%</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a:solidFill>
                            <a:schemeClr val="bg1">
                              <a:lumMod val="10000"/>
                            </a:schemeClr>
                          </a:solidFill>
                          <a:effectLst/>
                          <a:latin typeface="Times New Roman" panose="02020603050405020304" pitchFamily="18" charset="0"/>
                          <a:ea typeface="宋体" panose="02010600030101010101" pitchFamily="2" charset="-122"/>
                        </a:rPr>
                        <a:t>84.47%</a:t>
                      </a:r>
                      <a:endParaRPr lang="en-US" altLang="zh-CN" sz="12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82.35%</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85.96%</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74.39%</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85.92%</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8751951"/>
                  </a:ext>
                </a:extLst>
              </a:tr>
              <a:tr h="370280">
                <a:tc>
                  <a:txBody>
                    <a:bodyPr/>
                    <a:lstStyle/>
                    <a:p>
                      <a:pPr algn="ctr" fontAlgn="ctr"/>
                      <a:r>
                        <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rPr>
                        <a:t>14</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 Conventional spectral index + Textural features</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87.22%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89.19%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81.54%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altLang="zh-CN"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8353904"/>
                  </a:ext>
                </a:extLst>
              </a:tr>
              <a:tr h="187400">
                <a:tc>
                  <a:txBody>
                    <a:bodyPr/>
                    <a:lstStyle/>
                    <a:p>
                      <a:pPr algn="ctr" fontAlgn="ctr"/>
                      <a:r>
                        <a:rPr lang="en-US"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15</a:t>
                      </a:r>
                      <a:endParaRPr lang="en-US" sz="12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Spectral bands </a:t>
                      </a:r>
                      <a:r>
                        <a:rPr lang="en-US" altLang="zh-CN" sz="1200" b="1" u="none" strike="noStrike" baseline="0" dirty="0">
                          <a:solidFill>
                            <a:schemeClr val="bg1">
                              <a:lumMod val="1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1200" dirty="0">
                          <a:solidFill>
                            <a:schemeClr val="bg1">
                              <a:lumMod val="10000"/>
                            </a:schemeClr>
                          </a:solidFill>
                          <a:latin typeface="Times New Roman" panose="02020603050405020304" pitchFamily="18" charset="0"/>
                          <a:ea typeface="+mn-ea"/>
                          <a:cs typeface="Times New Roman" panose="02020603050405020304" pitchFamily="18" charset="0"/>
                        </a:rPr>
                        <a:t>Red-edge index</a:t>
                      </a:r>
                      <a:endParaRPr lang="zh-CN" altLang="en-US" sz="1200" b="1" kern="1200" dirty="0">
                        <a:solidFill>
                          <a:schemeClr val="bg1">
                            <a:lumMod val="10000"/>
                          </a:schemeClr>
                        </a:solidFill>
                        <a:latin typeface="Times New Roman" panose="02020603050405020304" pitchFamily="18" charset="0"/>
                        <a:ea typeface="+mn-ea"/>
                        <a:cs typeface="Times New Roman" panose="02020603050405020304" pitchFamily="18" charset="0"/>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u="none" strike="noStrike" baseline="0" dirty="0">
                          <a:solidFill>
                            <a:schemeClr val="bg1">
                              <a:lumMod val="10000"/>
                            </a:schemeClr>
                          </a:solidFill>
                          <a:effectLst/>
                          <a:latin typeface="Times New Roman" panose="02020603050405020304" pitchFamily="18" charset="0"/>
                          <a:ea typeface="宋体" panose="02010600030101010101" pitchFamily="2" charset="-122"/>
                        </a:rPr>
                        <a:t>19</a:t>
                      </a:r>
                      <a:endParaRPr lang="en-US" altLang="zh-CN" sz="12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86.83%</a:t>
                      </a:r>
                      <a:endParaRPr lang="zh-CN" alt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endParaRPr>
                    </a:p>
                  </a:txBody>
                  <a:tcPr marL="4445" marR="4445" marT="444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84.64%</a:t>
                      </a:r>
                      <a:endParaRPr lang="zh-CN" alt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endParaRPr>
                    </a:p>
                  </a:txBody>
                  <a:tcPr marL="4445" marR="4445" marT="444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88.18%</a:t>
                      </a:r>
                      <a:endParaRPr lang="zh-CN" alt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endParaRPr>
                    </a:p>
                  </a:txBody>
                  <a:tcPr marL="4445" marR="4445" marT="444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88.81%</a:t>
                      </a:r>
                      <a:endParaRPr lang="zh-CN" alt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endParaRPr>
                    </a:p>
                  </a:txBody>
                  <a:tcPr marL="4445" marR="4445" marT="444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76.71%</a:t>
                      </a:r>
                      <a:endParaRPr lang="zh-CN" alt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endParaRPr>
                    </a:p>
                  </a:txBody>
                  <a:tcPr marL="4445" marR="4445" marT="444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23" rtl="0" eaLnBrk="1" fontAlgn="ctr" latinLnBrk="0" hangingPunct="1"/>
                      <a:r>
                        <a:rPr 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rPr>
                        <a:t>74.60%</a:t>
                      </a:r>
                      <a:endParaRPr lang="zh-CN" altLang="en-US" sz="1200"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endParaRPr>
                    </a:p>
                  </a:txBody>
                  <a:tcPr marL="4445" marR="4445" marT="444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512188"/>
                  </a:ext>
                </a:extLst>
              </a:tr>
            </a:tbl>
          </a:graphicData>
        </a:graphic>
      </p:graphicFrame>
    </p:spTree>
    <p:extLst>
      <p:ext uri="{BB962C8B-B14F-4D97-AF65-F5344CB8AC3E}">
        <p14:creationId xmlns:p14="http://schemas.microsoft.com/office/powerpoint/2010/main" val="1020485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id="{2AB727D9-ABE8-A1E1-0026-6089CE7B6F6D}"/>
              </a:ext>
            </a:extLst>
          </p:cNvPr>
          <p:cNvGraphicFramePr>
            <a:graphicFrameLocks/>
          </p:cNvGraphicFramePr>
          <p:nvPr>
            <p:extLst>
              <p:ext uri="{D42A27DB-BD31-4B8C-83A1-F6EECF244321}">
                <p14:modId xmlns:p14="http://schemas.microsoft.com/office/powerpoint/2010/main" val="3095025385"/>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2995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D5545685-74B7-979F-9DCE-9A5D60B15A5F}"/>
              </a:ext>
            </a:extLst>
          </p:cNvPr>
          <p:cNvSpPr/>
          <p:nvPr/>
        </p:nvSpPr>
        <p:spPr>
          <a:xfrm>
            <a:off x="2066042" y="783295"/>
            <a:ext cx="1460500" cy="495300"/>
          </a:xfrm>
          <a:prstGeom prst="roundRect">
            <a:avLst/>
          </a:prstGeom>
          <a:solidFill>
            <a:srgbClr val="4EAB9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Sentinel-2 MSI (2021)   </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3" name="矩形: 圆角 2">
            <a:extLst>
              <a:ext uri="{FF2B5EF4-FFF2-40B4-BE49-F238E27FC236}">
                <a16:creationId xmlns:a16="http://schemas.microsoft.com/office/drawing/2014/main" id="{5B80B09C-C2D2-E36F-8917-CADF9AAF1886}"/>
              </a:ext>
            </a:extLst>
          </p:cNvPr>
          <p:cNvSpPr/>
          <p:nvPr/>
        </p:nvSpPr>
        <p:spPr>
          <a:xfrm>
            <a:off x="2066042" y="1561614"/>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Image filtering (cloud cover &lt;20%)</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矩形: 圆角 3">
            <a:extLst>
              <a:ext uri="{FF2B5EF4-FFF2-40B4-BE49-F238E27FC236}">
                <a16:creationId xmlns:a16="http://schemas.microsoft.com/office/drawing/2014/main" id="{B678E1AE-0BB2-5CBF-E46A-4A98C70867D5}"/>
              </a:ext>
            </a:extLst>
          </p:cNvPr>
          <p:cNvSpPr/>
          <p:nvPr/>
        </p:nvSpPr>
        <p:spPr>
          <a:xfrm>
            <a:off x="2066042" y="2339933"/>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Seasonal composition</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DCB4CB26-EBDF-313D-A48A-2236B56D81DB}"/>
              </a:ext>
            </a:extLst>
          </p:cNvPr>
          <p:cNvSpPr/>
          <p:nvPr/>
        </p:nvSpPr>
        <p:spPr>
          <a:xfrm>
            <a:off x="2066042" y="3118252"/>
            <a:ext cx="1460500"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Seasonal images</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90E13B2A-7A76-46E7-6C0C-0ED524A96CCB}"/>
              </a:ext>
            </a:extLst>
          </p:cNvPr>
          <p:cNvSpPr/>
          <p:nvPr/>
        </p:nvSpPr>
        <p:spPr>
          <a:xfrm>
            <a:off x="2066042" y="3896570"/>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Feature extraction</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EDDF04BC-E835-A6D6-BC62-E4282B2DB436}"/>
              </a:ext>
            </a:extLst>
          </p:cNvPr>
          <p:cNvSpPr/>
          <p:nvPr/>
        </p:nvSpPr>
        <p:spPr>
          <a:xfrm>
            <a:off x="4143000" y="783295"/>
            <a:ext cx="1460500" cy="495300"/>
          </a:xfrm>
          <a:prstGeom prst="roundRect">
            <a:avLst/>
          </a:prstGeom>
          <a:solidFill>
            <a:srgbClr val="4EAB9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Landsat-8 TIRS (2021) </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469B40ED-C023-80DC-1CF4-8C19067BCBB9}"/>
              </a:ext>
            </a:extLst>
          </p:cNvPr>
          <p:cNvSpPr/>
          <p:nvPr/>
        </p:nvSpPr>
        <p:spPr>
          <a:xfrm>
            <a:off x="4143000" y="1577857"/>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Image filtering (cloud cover &lt;50%)</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9" name="矩形: 圆角 8">
            <a:extLst>
              <a:ext uri="{FF2B5EF4-FFF2-40B4-BE49-F238E27FC236}">
                <a16:creationId xmlns:a16="http://schemas.microsoft.com/office/drawing/2014/main" id="{5150B08A-BAC8-63D6-26E7-20D691359F53}"/>
              </a:ext>
            </a:extLst>
          </p:cNvPr>
          <p:cNvSpPr/>
          <p:nvPr/>
        </p:nvSpPr>
        <p:spPr>
          <a:xfrm>
            <a:off x="4143000" y="3931939"/>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Seasonal composition</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 name="矩形: 圆角 9">
            <a:extLst>
              <a:ext uri="{FF2B5EF4-FFF2-40B4-BE49-F238E27FC236}">
                <a16:creationId xmlns:a16="http://schemas.microsoft.com/office/drawing/2014/main" id="{12AAA347-E087-E0E4-A37E-B4CA5E7C8DFD}"/>
              </a:ext>
            </a:extLst>
          </p:cNvPr>
          <p:cNvSpPr/>
          <p:nvPr/>
        </p:nvSpPr>
        <p:spPr>
          <a:xfrm>
            <a:off x="4143000" y="4710258"/>
            <a:ext cx="1460500"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Seasonal LST features</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矩形: 圆角 10">
            <a:extLst>
              <a:ext uri="{FF2B5EF4-FFF2-40B4-BE49-F238E27FC236}">
                <a16:creationId xmlns:a16="http://schemas.microsoft.com/office/drawing/2014/main" id="{94A20011-2717-5ABA-2D32-D554621BA6C6}"/>
              </a:ext>
            </a:extLst>
          </p:cNvPr>
          <p:cNvSpPr/>
          <p:nvPr/>
        </p:nvSpPr>
        <p:spPr>
          <a:xfrm>
            <a:off x="4143000" y="2339933"/>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Statistical Mono-Window (SMW) algorithm</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矩形: 圆角 11">
            <a:extLst>
              <a:ext uri="{FF2B5EF4-FFF2-40B4-BE49-F238E27FC236}">
                <a16:creationId xmlns:a16="http://schemas.microsoft.com/office/drawing/2014/main" id="{7F57190C-82A9-4B10-DE52-F397651D60AB}"/>
              </a:ext>
            </a:extLst>
          </p:cNvPr>
          <p:cNvSpPr/>
          <p:nvPr/>
        </p:nvSpPr>
        <p:spPr>
          <a:xfrm>
            <a:off x="4143000" y="3118252"/>
            <a:ext cx="1460500"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Land surface temperature (LST)</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824E2988-F264-3BC1-A497-8BE27D9AC6DF}"/>
              </a:ext>
            </a:extLst>
          </p:cNvPr>
          <p:cNvSpPr/>
          <p:nvPr/>
        </p:nvSpPr>
        <p:spPr>
          <a:xfrm>
            <a:off x="6219958" y="783295"/>
            <a:ext cx="1460500" cy="495300"/>
          </a:xfrm>
          <a:prstGeom prst="roundRect">
            <a:avLst/>
          </a:prstGeom>
          <a:solidFill>
            <a:srgbClr val="4EAB9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SRTM digital elevation</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 name="矩形: 圆角 13">
            <a:extLst>
              <a:ext uri="{FF2B5EF4-FFF2-40B4-BE49-F238E27FC236}">
                <a16:creationId xmlns:a16="http://schemas.microsoft.com/office/drawing/2014/main" id="{7D35EE49-AF7E-A019-AE86-49674505B441}"/>
              </a:ext>
            </a:extLst>
          </p:cNvPr>
          <p:cNvSpPr/>
          <p:nvPr/>
        </p:nvSpPr>
        <p:spPr>
          <a:xfrm>
            <a:off x="6219958" y="1577857"/>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Feature</a:t>
            </a:r>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extraction</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矩形: 圆角 14">
            <a:extLst>
              <a:ext uri="{FF2B5EF4-FFF2-40B4-BE49-F238E27FC236}">
                <a16:creationId xmlns:a16="http://schemas.microsoft.com/office/drawing/2014/main" id="{C1EED45B-7079-CA3A-BC33-882A7C4F1C31}"/>
              </a:ext>
            </a:extLst>
          </p:cNvPr>
          <p:cNvSpPr/>
          <p:nvPr/>
        </p:nvSpPr>
        <p:spPr>
          <a:xfrm>
            <a:off x="6219958" y="2337239"/>
            <a:ext cx="1460500"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Topographical features</a:t>
            </a:r>
          </a:p>
        </p:txBody>
      </p:sp>
      <p:sp>
        <p:nvSpPr>
          <p:cNvPr id="26" name="矩形: 圆角 25">
            <a:extLst>
              <a:ext uri="{FF2B5EF4-FFF2-40B4-BE49-F238E27FC236}">
                <a16:creationId xmlns:a16="http://schemas.microsoft.com/office/drawing/2014/main" id="{62C86810-572E-7D6B-D7E5-CD570BBFC5A9}"/>
              </a:ext>
            </a:extLst>
          </p:cNvPr>
          <p:cNvSpPr/>
          <p:nvPr/>
        </p:nvSpPr>
        <p:spPr>
          <a:xfrm>
            <a:off x="2381708" y="5581857"/>
            <a:ext cx="3221792"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Spectral bands, Conventional spectral index </a:t>
            </a:r>
          </a:p>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Red-edge index, Texture</a:t>
            </a:r>
            <a:r>
              <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p>
        </p:txBody>
      </p:sp>
      <p:sp>
        <p:nvSpPr>
          <p:cNvPr id="30" name="矩形: 圆角 29">
            <a:extLst>
              <a:ext uri="{FF2B5EF4-FFF2-40B4-BE49-F238E27FC236}">
                <a16:creationId xmlns:a16="http://schemas.microsoft.com/office/drawing/2014/main" id="{32B9EB5A-E8EA-BE74-1680-0242FBDC068D}"/>
              </a:ext>
            </a:extLst>
          </p:cNvPr>
          <p:cNvSpPr/>
          <p:nvPr/>
        </p:nvSpPr>
        <p:spPr>
          <a:xfrm>
            <a:off x="6219958" y="5585410"/>
            <a:ext cx="1460500"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Topographic-temperature features</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矩形: 圆角 30">
            <a:extLst>
              <a:ext uri="{FF2B5EF4-FFF2-40B4-BE49-F238E27FC236}">
                <a16:creationId xmlns:a16="http://schemas.microsoft.com/office/drawing/2014/main" id="{658F1640-8219-161C-8E65-D0EB5F8558CF}"/>
              </a:ext>
            </a:extLst>
          </p:cNvPr>
          <p:cNvSpPr/>
          <p:nvPr/>
        </p:nvSpPr>
        <p:spPr>
          <a:xfrm>
            <a:off x="6219958" y="4714184"/>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Combination</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圆角 33">
            <a:extLst>
              <a:ext uri="{FF2B5EF4-FFF2-40B4-BE49-F238E27FC236}">
                <a16:creationId xmlns:a16="http://schemas.microsoft.com/office/drawing/2014/main" id="{D2B8B4CA-FD1B-DC67-372D-F56FA0498410}"/>
              </a:ext>
            </a:extLst>
          </p:cNvPr>
          <p:cNvSpPr/>
          <p:nvPr/>
        </p:nvSpPr>
        <p:spPr>
          <a:xfrm>
            <a:off x="8715000" y="783295"/>
            <a:ext cx="1460500" cy="495300"/>
          </a:xfrm>
          <a:prstGeom prst="roundRect">
            <a:avLst/>
          </a:prstGeom>
          <a:solidFill>
            <a:srgbClr val="FFE385">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5 Groups of features</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 name="矩形: 圆角 39">
            <a:extLst>
              <a:ext uri="{FF2B5EF4-FFF2-40B4-BE49-F238E27FC236}">
                <a16:creationId xmlns:a16="http://schemas.microsoft.com/office/drawing/2014/main" id="{DB89024A-28D2-9401-2EE3-FDF2B8FB92A2}"/>
              </a:ext>
            </a:extLst>
          </p:cNvPr>
          <p:cNvSpPr/>
          <p:nvPr/>
        </p:nvSpPr>
        <p:spPr>
          <a:xfrm>
            <a:off x="8715000" y="1577857"/>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Recursive feature elimination (RFE)</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矩形: 圆角 42">
            <a:extLst>
              <a:ext uri="{FF2B5EF4-FFF2-40B4-BE49-F238E27FC236}">
                <a16:creationId xmlns:a16="http://schemas.microsoft.com/office/drawing/2014/main" id="{DD486F38-63E2-30F9-DC17-B25CE5B154B5}"/>
              </a:ext>
            </a:extLst>
          </p:cNvPr>
          <p:cNvSpPr/>
          <p:nvPr/>
        </p:nvSpPr>
        <p:spPr>
          <a:xfrm>
            <a:off x="8715000" y="3118252"/>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Combining other features</a:t>
            </a:r>
          </a:p>
        </p:txBody>
      </p:sp>
      <p:sp>
        <p:nvSpPr>
          <p:cNvPr id="46" name="矩形: 圆角 45">
            <a:extLst>
              <a:ext uri="{FF2B5EF4-FFF2-40B4-BE49-F238E27FC236}">
                <a16:creationId xmlns:a16="http://schemas.microsoft.com/office/drawing/2014/main" id="{813CC0D2-C71A-3668-D884-ECFC204AC697}"/>
              </a:ext>
            </a:extLst>
          </p:cNvPr>
          <p:cNvSpPr/>
          <p:nvPr/>
        </p:nvSpPr>
        <p:spPr>
          <a:xfrm>
            <a:off x="8715000" y="2346501"/>
            <a:ext cx="1460500"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Select the best feature group</a:t>
            </a:r>
          </a:p>
        </p:txBody>
      </p:sp>
      <p:sp>
        <p:nvSpPr>
          <p:cNvPr id="49" name="矩形: 圆角 48">
            <a:extLst>
              <a:ext uri="{FF2B5EF4-FFF2-40B4-BE49-F238E27FC236}">
                <a16:creationId xmlns:a16="http://schemas.microsoft.com/office/drawing/2014/main" id="{7E508758-165D-B644-073C-BEEE3EEDCA98}"/>
              </a:ext>
            </a:extLst>
          </p:cNvPr>
          <p:cNvSpPr/>
          <p:nvPr/>
        </p:nvSpPr>
        <p:spPr>
          <a:xfrm>
            <a:off x="8715000" y="3931939"/>
            <a:ext cx="1460500"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15 Feature Combinations</a:t>
            </a:r>
          </a:p>
        </p:txBody>
      </p:sp>
      <p:sp>
        <p:nvSpPr>
          <p:cNvPr id="50" name="矩形: 圆角 49">
            <a:extLst>
              <a:ext uri="{FF2B5EF4-FFF2-40B4-BE49-F238E27FC236}">
                <a16:creationId xmlns:a16="http://schemas.microsoft.com/office/drawing/2014/main" id="{AD8EF936-7BED-0768-714E-6A825CE85EEA}"/>
              </a:ext>
            </a:extLst>
          </p:cNvPr>
          <p:cNvSpPr/>
          <p:nvPr/>
        </p:nvSpPr>
        <p:spPr>
          <a:xfrm>
            <a:off x="8715000" y="4695126"/>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Random Forest Classification</a:t>
            </a:r>
          </a:p>
        </p:txBody>
      </p:sp>
      <p:sp>
        <p:nvSpPr>
          <p:cNvPr id="51" name="矩形: 圆角 50">
            <a:extLst>
              <a:ext uri="{FF2B5EF4-FFF2-40B4-BE49-F238E27FC236}">
                <a16:creationId xmlns:a16="http://schemas.microsoft.com/office/drawing/2014/main" id="{9A9334E1-B4F0-51F7-95A1-177584C7A119}"/>
              </a:ext>
            </a:extLst>
          </p:cNvPr>
          <p:cNvSpPr/>
          <p:nvPr/>
        </p:nvSpPr>
        <p:spPr>
          <a:xfrm>
            <a:off x="8715000" y="5581857"/>
            <a:ext cx="1460500"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Select the best Classification scheme</a:t>
            </a:r>
          </a:p>
        </p:txBody>
      </p:sp>
      <p:sp>
        <p:nvSpPr>
          <p:cNvPr id="57" name="加号 56">
            <a:extLst>
              <a:ext uri="{FF2B5EF4-FFF2-40B4-BE49-F238E27FC236}">
                <a16:creationId xmlns:a16="http://schemas.microsoft.com/office/drawing/2014/main" id="{6E411A57-AD97-4A24-B603-B8AE3A067EDF}"/>
              </a:ext>
            </a:extLst>
          </p:cNvPr>
          <p:cNvSpPr/>
          <p:nvPr/>
        </p:nvSpPr>
        <p:spPr>
          <a:xfrm>
            <a:off x="5796618" y="5695563"/>
            <a:ext cx="245097" cy="267888"/>
          </a:xfrm>
          <a:prstGeom prst="mathPlus">
            <a:avLst/>
          </a:prstGeom>
          <a:solidFill>
            <a:srgbClr val="D94F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73" name="连接符: 肘形 72">
            <a:extLst>
              <a:ext uri="{FF2B5EF4-FFF2-40B4-BE49-F238E27FC236}">
                <a16:creationId xmlns:a16="http://schemas.microsoft.com/office/drawing/2014/main" id="{B1775022-8300-F560-FDD9-34725CB70734}"/>
              </a:ext>
            </a:extLst>
          </p:cNvPr>
          <p:cNvCxnSpPr>
            <a:cxnSpLocks/>
            <a:stCxn id="6" idx="2"/>
            <a:endCxn id="26" idx="1"/>
          </p:cNvCxnSpPr>
          <p:nvPr/>
        </p:nvCxnSpPr>
        <p:spPr>
          <a:xfrm rot="5400000">
            <a:off x="1870182" y="4903396"/>
            <a:ext cx="1437637" cy="414584"/>
          </a:xfrm>
          <a:prstGeom prst="bentConnector4">
            <a:avLst>
              <a:gd name="adj1" fmla="val 41387"/>
              <a:gd name="adj2" fmla="val 155140"/>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5016F3D7-C31D-4BDC-CE2F-9496CB05945B}"/>
              </a:ext>
            </a:extLst>
          </p:cNvPr>
          <p:cNvCxnSpPr>
            <a:cxnSpLocks/>
            <a:stCxn id="15" idx="2"/>
            <a:endCxn id="31" idx="0"/>
          </p:cNvCxnSpPr>
          <p:nvPr/>
        </p:nvCxnSpPr>
        <p:spPr>
          <a:xfrm>
            <a:off x="6950208" y="2832539"/>
            <a:ext cx="0" cy="1881645"/>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连接符: 肘形 80">
            <a:extLst>
              <a:ext uri="{FF2B5EF4-FFF2-40B4-BE49-F238E27FC236}">
                <a16:creationId xmlns:a16="http://schemas.microsoft.com/office/drawing/2014/main" id="{1050E1A3-E75B-E81B-FF97-419FE8223118}"/>
              </a:ext>
            </a:extLst>
          </p:cNvPr>
          <p:cNvCxnSpPr>
            <a:cxnSpLocks/>
            <a:stCxn id="30" idx="3"/>
            <a:endCxn id="34" idx="1"/>
          </p:cNvCxnSpPr>
          <p:nvPr/>
        </p:nvCxnSpPr>
        <p:spPr>
          <a:xfrm flipV="1">
            <a:off x="7680458" y="1030945"/>
            <a:ext cx="1034542" cy="4802115"/>
          </a:xfrm>
          <a:prstGeom prst="bentConnector3">
            <a:avLst>
              <a:gd name="adj1" fmla="val 50000"/>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0B6A8D8B-0991-0AA9-71CA-64EEB5159A3B}"/>
              </a:ext>
            </a:extLst>
          </p:cNvPr>
          <p:cNvCxnSpPr>
            <a:cxnSpLocks/>
            <a:stCxn id="2" idx="2"/>
            <a:endCxn id="3" idx="0"/>
          </p:cNvCxnSpPr>
          <p:nvPr/>
        </p:nvCxnSpPr>
        <p:spPr>
          <a:xfrm>
            <a:off x="2796292" y="1278595"/>
            <a:ext cx="0" cy="283019"/>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109C6C9A-A603-9305-E8D1-DC41B5CEC1B8}"/>
              </a:ext>
            </a:extLst>
          </p:cNvPr>
          <p:cNvCxnSpPr>
            <a:cxnSpLocks/>
            <a:stCxn id="3" idx="2"/>
            <a:endCxn id="4" idx="0"/>
          </p:cNvCxnSpPr>
          <p:nvPr/>
        </p:nvCxnSpPr>
        <p:spPr>
          <a:xfrm>
            <a:off x="2796292" y="2056914"/>
            <a:ext cx="0" cy="283019"/>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C00AEC5-E0AA-D615-9FBA-67C3DF0219D9}"/>
              </a:ext>
            </a:extLst>
          </p:cNvPr>
          <p:cNvCxnSpPr>
            <a:cxnSpLocks/>
            <a:stCxn id="4" idx="2"/>
            <a:endCxn id="5" idx="0"/>
          </p:cNvCxnSpPr>
          <p:nvPr/>
        </p:nvCxnSpPr>
        <p:spPr>
          <a:xfrm>
            <a:off x="2796292" y="2835233"/>
            <a:ext cx="0" cy="283019"/>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E4CBE8E1-814C-351E-B78C-6BA43A34BA2E}"/>
              </a:ext>
            </a:extLst>
          </p:cNvPr>
          <p:cNvCxnSpPr>
            <a:cxnSpLocks/>
            <a:stCxn id="5" idx="2"/>
            <a:endCxn id="6" idx="0"/>
          </p:cNvCxnSpPr>
          <p:nvPr/>
        </p:nvCxnSpPr>
        <p:spPr>
          <a:xfrm>
            <a:off x="2796292" y="3613552"/>
            <a:ext cx="0" cy="283018"/>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06B1F9EE-EAC0-2F3A-AE15-03B557796E75}"/>
              </a:ext>
            </a:extLst>
          </p:cNvPr>
          <p:cNvCxnSpPr>
            <a:cxnSpLocks/>
            <a:stCxn id="7" idx="2"/>
            <a:endCxn id="8" idx="0"/>
          </p:cNvCxnSpPr>
          <p:nvPr/>
        </p:nvCxnSpPr>
        <p:spPr>
          <a:xfrm>
            <a:off x="4873250" y="1278595"/>
            <a:ext cx="0" cy="299262"/>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D82722C9-7099-0083-789D-978B2F59864E}"/>
              </a:ext>
            </a:extLst>
          </p:cNvPr>
          <p:cNvCxnSpPr>
            <a:cxnSpLocks/>
            <a:stCxn id="8" idx="2"/>
            <a:endCxn id="11" idx="0"/>
          </p:cNvCxnSpPr>
          <p:nvPr/>
        </p:nvCxnSpPr>
        <p:spPr>
          <a:xfrm>
            <a:off x="4873250" y="2073157"/>
            <a:ext cx="0" cy="266776"/>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930B2812-72C1-CB0E-6C3E-23F403CD79F2}"/>
              </a:ext>
            </a:extLst>
          </p:cNvPr>
          <p:cNvCxnSpPr>
            <a:cxnSpLocks/>
            <a:stCxn id="11" idx="2"/>
            <a:endCxn id="12" idx="0"/>
          </p:cNvCxnSpPr>
          <p:nvPr/>
        </p:nvCxnSpPr>
        <p:spPr>
          <a:xfrm>
            <a:off x="4873250" y="2835233"/>
            <a:ext cx="0" cy="283019"/>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1812B187-523A-386B-3F45-BE6482465FC1}"/>
              </a:ext>
            </a:extLst>
          </p:cNvPr>
          <p:cNvCxnSpPr>
            <a:cxnSpLocks/>
            <a:stCxn id="12" idx="2"/>
            <a:endCxn id="9" idx="0"/>
          </p:cNvCxnSpPr>
          <p:nvPr/>
        </p:nvCxnSpPr>
        <p:spPr>
          <a:xfrm>
            <a:off x="4873250" y="3613552"/>
            <a:ext cx="0" cy="318387"/>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A61CFCDD-DDDC-911B-5D59-0E9B91085F8F}"/>
              </a:ext>
            </a:extLst>
          </p:cNvPr>
          <p:cNvCxnSpPr>
            <a:cxnSpLocks/>
            <a:stCxn id="9" idx="2"/>
            <a:endCxn id="10" idx="0"/>
          </p:cNvCxnSpPr>
          <p:nvPr/>
        </p:nvCxnSpPr>
        <p:spPr>
          <a:xfrm>
            <a:off x="4873250" y="4427239"/>
            <a:ext cx="0" cy="283019"/>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4D217AFB-831D-A0DD-8D39-7E80662B173C}"/>
              </a:ext>
            </a:extLst>
          </p:cNvPr>
          <p:cNvCxnSpPr>
            <a:cxnSpLocks/>
            <a:stCxn id="10" idx="3"/>
            <a:endCxn id="31" idx="1"/>
          </p:cNvCxnSpPr>
          <p:nvPr/>
        </p:nvCxnSpPr>
        <p:spPr>
          <a:xfrm>
            <a:off x="5603500" y="4957908"/>
            <a:ext cx="616458" cy="3926"/>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28154FF9-156C-BBC9-EA19-650501E032B7}"/>
              </a:ext>
            </a:extLst>
          </p:cNvPr>
          <p:cNvCxnSpPr>
            <a:cxnSpLocks/>
            <a:stCxn id="31" idx="2"/>
            <a:endCxn id="30" idx="0"/>
          </p:cNvCxnSpPr>
          <p:nvPr/>
        </p:nvCxnSpPr>
        <p:spPr>
          <a:xfrm>
            <a:off x="6950208" y="5209484"/>
            <a:ext cx="0" cy="375926"/>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C6A68C22-0355-1F02-E0DD-6CED6B4C3759}"/>
              </a:ext>
            </a:extLst>
          </p:cNvPr>
          <p:cNvCxnSpPr>
            <a:cxnSpLocks/>
            <a:stCxn id="34" idx="2"/>
            <a:endCxn id="40" idx="0"/>
          </p:cNvCxnSpPr>
          <p:nvPr/>
        </p:nvCxnSpPr>
        <p:spPr>
          <a:xfrm>
            <a:off x="9445250" y="1278595"/>
            <a:ext cx="0" cy="299262"/>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9AE81CB-5567-2EA2-B799-C7CA0AD3A727}"/>
              </a:ext>
            </a:extLst>
          </p:cNvPr>
          <p:cNvCxnSpPr>
            <a:cxnSpLocks/>
            <a:stCxn id="40" idx="2"/>
            <a:endCxn id="46" idx="0"/>
          </p:cNvCxnSpPr>
          <p:nvPr/>
        </p:nvCxnSpPr>
        <p:spPr>
          <a:xfrm>
            <a:off x="9445250" y="2073157"/>
            <a:ext cx="0" cy="273344"/>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44232965-ECED-EEAE-BE3A-0600A5559951}"/>
              </a:ext>
            </a:extLst>
          </p:cNvPr>
          <p:cNvCxnSpPr>
            <a:cxnSpLocks/>
            <a:stCxn id="46" idx="2"/>
            <a:endCxn id="43" idx="0"/>
          </p:cNvCxnSpPr>
          <p:nvPr/>
        </p:nvCxnSpPr>
        <p:spPr>
          <a:xfrm>
            <a:off x="9445250" y="2841801"/>
            <a:ext cx="0" cy="276451"/>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A74883B4-81F1-BF77-DBED-C007B00A2183}"/>
              </a:ext>
            </a:extLst>
          </p:cNvPr>
          <p:cNvCxnSpPr>
            <a:cxnSpLocks/>
            <a:stCxn id="43" idx="2"/>
            <a:endCxn id="49" idx="0"/>
          </p:cNvCxnSpPr>
          <p:nvPr/>
        </p:nvCxnSpPr>
        <p:spPr>
          <a:xfrm>
            <a:off x="9445250" y="3613552"/>
            <a:ext cx="0" cy="318387"/>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770B835F-2B14-4E32-34C1-ED76EDAD8CAE}"/>
              </a:ext>
            </a:extLst>
          </p:cNvPr>
          <p:cNvCxnSpPr>
            <a:cxnSpLocks/>
            <a:stCxn id="49" idx="2"/>
            <a:endCxn id="50" idx="0"/>
          </p:cNvCxnSpPr>
          <p:nvPr/>
        </p:nvCxnSpPr>
        <p:spPr>
          <a:xfrm>
            <a:off x="9445250" y="4427239"/>
            <a:ext cx="0" cy="267887"/>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8BAC7AFB-4323-1D59-E33A-E527A54EC81E}"/>
              </a:ext>
            </a:extLst>
          </p:cNvPr>
          <p:cNvCxnSpPr>
            <a:cxnSpLocks/>
            <a:stCxn id="50" idx="2"/>
            <a:endCxn id="51" idx="0"/>
          </p:cNvCxnSpPr>
          <p:nvPr/>
        </p:nvCxnSpPr>
        <p:spPr>
          <a:xfrm>
            <a:off x="9445250" y="5190426"/>
            <a:ext cx="0" cy="391431"/>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E96B00B1-E445-1418-3AFD-D1512B13FDF4}"/>
              </a:ext>
            </a:extLst>
          </p:cNvPr>
          <p:cNvSpPr/>
          <p:nvPr/>
        </p:nvSpPr>
        <p:spPr>
          <a:xfrm>
            <a:off x="8474697" y="690514"/>
            <a:ext cx="2012968" cy="5476973"/>
          </a:xfrm>
          <a:prstGeom prst="rect">
            <a:avLst/>
          </a:prstGeom>
          <a:noFill/>
          <a:ln w="25400">
            <a:solidFill>
              <a:srgbClr val="EDDDC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0" name="矩形 139">
            <a:extLst>
              <a:ext uri="{FF2B5EF4-FFF2-40B4-BE49-F238E27FC236}">
                <a16:creationId xmlns:a16="http://schemas.microsoft.com/office/drawing/2014/main" id="{A00881E8-0BAC-8207-E807-902354769AF6}"/>
              </a:ext>
            </a:extLst>
          </p:cNvPr>
          <p:cNvSpPr/>
          <p:nvPr/>
        </p:nvSpPr>
        <p:spPr>
          <a:xfrm>
            <a:off x="1853797" y="690513"/>
            <a:ext cx="6549037" cy="5476973"/>
          </a:xfrm>
          <a:prstGeom prst="rect">
            <a:avLst/>
          </a:prstGeom>
          <a:noFill/>
          <a:ln w="25400">
            <a:solidFill>
              <a:srgbClr val="EDDDC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41" name="直接箭头连接符 140">
            <a:extLst>
              <a:ext uri="{FF2B5EF4-FFF2-40B4-BE49-F238E27FC236}">
                <a16:creationId xmlns:a16="http://schemas.microsoft.com/office/drawing/2014/main" id="{8858DAB4-C66D-0096-D725-348BC4D82543}"/>
              </a:ext>
            </a:extLst>
          </p:cNvPr>
          <p:cNvCxnSpPr>
            <a:cxnSpLocks/>
            <a:stCxn id="13" idx="2"/>
            <a:endCxn id="14" idx="0"/>
          </p:cNvCxnSpPr>
          <p:nvPr/>
        </p:nvCxnSpPr>
        <p:spPr>
          <a:xfrm>
            <a:off x="6950208" y="1278595"/>
            <a:ext cx="0" cy="299262"/>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86E74A08-1B04-659A-59FC-10100D5AA44D}"/>
              </a:ext>
            </a:extLst>
          </p:cNvPr>
          <p:cNvCxnSpPr>
            <a:cxnSpLocks/>
            <a:stCxn id="14" idx="2"/>
            <a:endCxn id="15" idx="0"/>
          </p:cNvCxnSpPr>
          <p:nvPr/>
        </p:nvCxnSpPr>
        <p:spPr>
          <a:xfrm>
            <a:off x="6950208" y="2073157"/>
            <a:ext cx="0" cy="264082"/>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19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D5545685-74B7-979F-9DCE-9A5D60B15A5F}"/>
              </a:ext>
            </a:extLst>
          </p:cNvPr>
          <p:cNvSpPr/>
          <p:nvPr/>
        </p:nvSpPr>
        <p:spPr>
          <a:xfrm>
            <a:off x="3352568" y="442773"/>
            <a:ext cx="1460500" cy="495300"/>
          </a:xfrm>
          <a:prstGeom prst="roundRect">
            <a:avLst/>
          </a:prstGeom>
          <a:solidFill>
            <a:srgbClr val="4EAB9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Sentinel-2 MSI (2021)   </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90E13B2A-7A76-46E7-6C0C-0ED524A96CCB}"/>
              </a:ext>
            </a:extLst>
          </p:cNvPr>
          <p:cNvSpPr/>
          <p:nvPr/>
        </p:nvSpPr>
        <p:spPr>
          <a:xfrm>
            <a:off x="4873250" y="1150883"/>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Feature extraction</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EDDF04BC-E835-A6D6-BC62-E4282B2DB436}"/>
              </a:ext>
            </a:extLst>
          </p:cNvPr>
          <p:cNvSpPr/>
          <p:nvPr/>
        </p:nvSpPr>
        <p:spPr>
          <a:xfrm>
            <a:off x="4873250" y="458610"/>
            <a:ext cx="1460500" cy="495300"/>
          </a:xfrm>
          <a:prstGeom prst="roundRect">
            <a:avLst/>
          </a:prstGeom>
          <a:solidFill>
            <a:srgbClr val="4EAB9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Landsat-8 TIRS (2021) </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824E2988-F264-3BC1-A497-8BE27D9AC6DF}"/>
              </a:ext>
            </a:extLst>
          </p:cNvPr>
          <p:cNvSpPr/>
          <p:nvPr/>
        </p:nvSpPr>
        <p:spPr>
          <a:xfrm>
            <a:off x="6454114" y="458610"/>
            <a:ext cx="1460500" cy="495300"/>
          </a:xfrm>
          <a:prstGeom prst="roundRect">
            <a:avLst/>
          </a:prstGeom>
          <a:solidFill>
            <a:srgbClr val="4EAB9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SRTM digital elevation</a:t>
            </a:r>
            <a:endPar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6" name="矩形: 圆角 25">
            <a:extLst>
              <a:ext uri="{FF2B5EF4-FFF2-40B4-BE49-F238E27FC236}">
                <a16:creationId xmlns:a16="http://schemas.microsoft.com/office/drawing/2014/main" id="{62C86810-572E-7D6B-D7E5-CD570BBFC5A9}"/>
              </a:ext>
            </a:extLst>
          </p:cNvPr>
          <p:cNvSpPr/>
          <p:nvPr/>
        </p:nvSpPr>
        <p:spPr>
          <a:xfrm>
            <a:off x="3615505" y="1736001"/>
            <a:ext cx="3975990" cy="600157"/>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Spectral bands, Conventional spectral index </a:t>
            </a:r>
          </a:p>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Red-edge index, Texture, Topographic-temperature</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 name="矩形: 圆角 39">
            <a:extLst>
              <a:ext uri="{FF2B5EF4-FFF2-40B4-BE49-F238E27FC236}">
                <a16:creationId xmlns:a16="http://schemas.microsoft.com/office/drawing/2014/main" id="{DB89024A-28D2-9401-2EE3-FDF2B8FB92A2}"/>
              </a:ext>
            </a:extLst>
          </p:cNvPr>
          <p:cNvSpPr/>
          <p:nvPr/>
        </p:nvSpPr>
        <p:spPr>
          <a:xfrm>
            <a:off x="4836013" y="2577166"/>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Recursive feature elimination (RFE)</a:t>
            </a:r>
            <a:endPar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矩形: 圆角 42">
            <a:extLst>
              <a:ext uri="{FF2B5EF4-FFF2-40B4-BE49-F238E27FC236}">
                <a16:creationId xmlns:a16="http://schemas.microsoft.com/office/drawing/2014/main" id="{DD486F38-63E2-30F9-DC17-B25CE5B154B5}"/>
              </a:ext>
            </a:extLst>
          </p:cNvPr>
          <p:cNvSpPr/>
          <p:nvPr/>
        </p:nvSpPr>
        <p:spPr>
          <a:xfrm>
            <a:off x="4759458" y="4314944"/>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Combining other features</a:t>
            </a:r>
          </a:p>
        </p:txBody>
      </p:sp>
      <p:sp>
        <p:nvSpPr>
          <p:cNvPr id="46" name="矩形: 圆角 45">
            <a:extLst>
              <a:ext uri="{FF2B5EF4-FFF2-40B4-BE49-F238E27FC236}">
                <a16:creationId xmlns:a16="http://schemas.microsoft.com/office/drawing/2014/main" id="{813CC0D2-C71A-3668-D884-ECFC204AC697}"/>
              </a:ext>
            </a:extLst>
          </p:cNvPr>
          <p:cNvSpPr/>
          <p:nvPr/>
        </p:nvSpPr>
        <p:spPr>
          <a:xfrm>
            <a:off x="4759458" y="3278558"/>
            <a:ext cx="1460500"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Select the best feature group</a:t>
            </a:r>
          </a:p>
        </p:txBody>
      </p:sp>
      <p:sp>
        <p:nvSpPr>
          <p:cNvPr id="49" name="矩形: 圆角 48">
            <a:extLst>
              <a:ext uri="{FF2B5EF4-FFF2-40B4-BE49-F238E27FC236}">
                <a16:creationId xmlns:a16="http://schemas.microsoft.com/office/drawing/2014/main" id="{7E508758-165D-B644-073C-BEEE3EEDCA98}"/>
              </a:ext>
            </a:extLst>
          </p:cNvPr>
          <p:cNvSpPr/>
          <p:nvPr/>
        </p:nvSpPr>
        <p:spPr>
          <a:xfrm>
            <a:off x="4759458" y="5128631"/>
            <a:ext cx="1460500"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15 Feature Combinations</a:t>
            </a:r>
          </a:p>
        </p:txBody>
      </p:sp>
      <p:sp>
        <p:nvSpPr>
          <p:cNvPr id="50" name="矩形: 圆角 49">
            <a:extLst>
              <a:ext uri="{FF2B5EF4-FFF2-40B4-BE49-F238E27FC236}">
                <a16:creationId xmlns:a16="http://schemas.microsoft.com/office/drawing/2014/main" id="{AD8EF936-7BED-0768-714E-6A825CE85EEA}"/>
              </a:ext>
            </a:extLst>
          </p:cNvPr>
          <p:cNvSpPr/>
          <p:nvPr/>
        </p:nvSpPr>
        <p:spPr>
          <a:xfrm>
            <a:off x="4759458" y="5891818"/>
            <a:ext cx="1460500" cy="495300"/>
          </a:xfrm>
          <a:prstGeom prst="roundRect">
            <a:avLst/>
          </a:prstGeom>
          <a:solidFill>
            <a:srgbClr val="8EB6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Random Forest Classification</a:t>
            </a:r>
          </a:p>
        </p:txBody>
      </p:sp>
      <p:sp>
        <p:nvSpPr>
          <p:cNvPr id="51" name="矩形: 圆角 50">
            <a:extLst>
              <a:ext uri="{FF2B5EF4-FFF2-40B4-BE49-F238E27FC236}">
                <a16:creationId xmlns:a16="http://schemas.microsoft.com/office/drawing/2014/main" id="{9A9334E1-B4F0-51F7-95A1-177584C7A119}"/>
              </a:ext>
            </a:extLst>
          </p:cNvPr>
          <p:cNvSpPr/>
          <p:nvPr/>
        </p:nvSpPr>
        <p:spPr>
          <a:xfrm>
            <a:off x="4759458" y="6778549"/>
            <a:ext cx="1460500" cy="495300"/>
          </a:xfrm>
          <a:prstGeom prst="roundRect">
            <a:avLst/>
          </a:prstGeom>
          <a:solidFill>
            <a:srgbClr val="FFE3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Select the best Classification scheme</a:t>
            </a:r>
          </a:p>
        </p:txBody>
      </p:sp>
      <p:cxnSp>
        <p:nvCxnSpPr>
          <p:cNvPr id="127" name="直接箭头连接符 126">
            <a:extLst>
              <a:ext uri="{FF2B5EF4-FFF2-40B4-BE49-F238E27FC236}">
                <a16:creationId xmlns:a16="http://schemas.microsoft.com/office/drawing/2014/main" id="{44232965-ECED-EEAE-BE3A-0600A5559951}"/>
              </a:ext>
            </a:extLst>
          </p:cNvPr>
          <p:cNvCxnSpPr>
            <a:cxnSpLocks/>
            <a:stCxn id="46" idx="2"/>
            <a:endCxn id="43" idx="0"/>
          </p:cNvCxnSpPr>
          <p:nvPr/>
        </p:nvCxnSpPr>
        <p:spPr>
          <a:xfrm>
            <a:off x="5489708" y="3773858"/>
            <a:ext cx="0" cy="541086"/>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A74883B4-81F1-BF77-DBED-C007B00A2183}"/>
              </a:ext>
            </a:extLst>
          </p:cNvPr>
          <p:cNvCxnSpPr>
            <a:cxnSpLocks/>
            <a:stCxn id="43" idx="2"/>
            <a:endCxn id="49" idx="0"/>
          </p:cNvCxnSpPr>
          <p:nvPr/>
        </p:nvCxnSpPr>
        <p:spPr>
          <a:xfrm>
            <a:off x="5489708" y="4810244"/>
            <a:ext cx="0" cy="318387"/>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770B835F-2B14-4E32-34C1-ED76EDAD8CAE}"/>
              </a:ext>
            </a:extLst>
          </p:cNvPr>
          <p:cNvCxnSpPr>
            <a:cxnSpLocks/>
            <a:stCxn id="49" idx="2"/>
            <a:endCxn id="50" idx="0"/>
          </p:cNvCxnSpPr>
          <p:nvPr/>
        </p:nvCxnSpPr>
        <p:spPr>
          <a:xfrm>
            <a:off x="5489708" y="5623931"/>
            <a:ext cx="0" cy="267887"/>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8BAC7AFB-4323-1D59-E33A-E527A54EC81E}"/>
              </a:ext>
            </a:extLst>
          </p:cNvPr>
          <p:cNvCxnSpPr>
            <a:cxnSpLocks/>
            <a:stCxn id="50" idx="2"/>
            <a:endCxn id="51" idx="0"/>
          </p:cNvCxnSpPr>
          <p:nvPr/>
        </p:nvCxnSpPr>
        <p:spPr>
          <a:xfrm>
            <a:off x="5489708" y="6387118"/>
            <a:ext cx="0" cy="391431"/>
          </a:xfrm>
          <a:prstGeom prst="straightConnector1">
            <a:avLst/>
          </a:prstGeom>
          <a:ln w="25400">
            <a:solidFill>
              <a:srgbClr val="C00000">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94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2A398C9-5CFB-6080-2232-2B26630467F7}"/>
              </a:ext>
            </a:extLst>
          </p:cNvPr>
          <p:cNvGraphicFramePr>
            <a:graphicFrameLocks noGrp="1"/>
          </p:cNvGraphicFramePr>
          <p:nvPr>
            <p:extLst>
              <p:ext uri="{D42A27DB-BD31-4B8C-83A1-F6EECF244321}">
                <p14:modId xmlns:p14="http://schemas.microsoft.com/office/powerpoint/2010/main" val="545761644"/>
              </p:ext>
            </p:extLst>
          </p:nvPr>
        </p:nvGraphicFramePr>
        <p:xfrm>
          <a:off x="1359407" y="1362456"/>
          <a:ext cx="9192769" cy="4261104"/>
        </p:xfrm>
        <a:graphic>
          <a:graphicData uri="http://schemas.openxmlformats.org/drawingml/2006/table">
            <a:tbl>
              <a:tblPr/>
              <a:tblGrid>
                <a:gridCol w="980921">
                  <a:extLst>
                    <a:ext uri="{9D8B030D-6E8A-4147-A177-3AD203B41FA5}">
                      <a16:colId xmlns:a16="http://schemas.microsoft.com/office/drawing/2014/main" val="1072988072"/>
                    </a:ext>
                  </a:extLst>
                </a:gridCol>
                <a:gridCol w="7059704">
                  <a:extLst>
                    <a:ext uri="{9D8B030D-6E8A-4147-A177-3AD203B41FA5}">
                      <a16:colId xmlns:a16="http://schemas.microsoft.com/office/drawing/2014/main" val="3754994170"/>
                    </a:ext>
                  </a:extLst>
                </a:gridCol>
                <a:gridCol w="1152144">
                  <a:extLst>
                    <a:ext uri="{9D8B030D-6E8A-4147-A177-3AD203B41FA5}">
                      <a16:colId xmlns:a16="http://schemas.microsoft.com/office/drawing/2014/main" val="2082507912"/>
                    </a:ext>
                  </a:extLst>
                </a:gridCol>
              </a:tblGrid>
              <a:tr h="266319">
                <a:tc>
                  <a:txBody>
                    <a:bodyPr/>
                    <a:lstStyle/>
                    <a:p>
                      <a:pPr algn="l" fontAlgn="ctr"/>
                      <a:r>
                        <a:rPr lang="en-US" sz="12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Code</a:t>
                      </a:r>
                    </a:p>
                  </a:txBody>
                  <a:tcPr marL="9411" marR="9411" marT="9411"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Combination scheme</a:t>
                      </a:r>
                    </a:p>
                  </a:txBody>
                  <a:tcPr marL="9411" marR="9411" marT="9411"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Number of bands</a:t>
                      </a:r>
                    </a:p>
                  </a:txBody>
                  <a:tcPr marL="9411" marR="9411" marT="9411"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3561784"/>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C1</a:t>
                      </a:r>
                    </a:p>
                  </a:txBody>
                  <a:tcPr marL="9411" marR="9411" marT="9411"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Topographic-temperature</a:t>
                      </a:r>
                    </a:p>
                  </a:txBody>
                  <a:tcPr marL="9411" marR="9411" marT="9411"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altLang="zh-CN"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17</a:t>
                      </a:r>
                    </a:p>
                  </a:txBody>
                  <a:tcPr marL="9411" marR="9411" marT="9411"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20857415"/>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C2</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Red-edge index</a:t>
                      </a:r>
                    </a:p>
                  </a:txBody>
                  <a:tcPr marL="9411" marR="9411" marT="9411" marB="0" anchor="ctr">
                    <a:lnL>
                      <a:noFill/>
                    </a:lnL>
                    <a:lnR>
                      <a:noFill/>
                    </a:lnR>
                    <a:lnT>
                      <a:noFill/>
                    </a:lnT>
                    <a:lnB>
                      <a:noFill/>
                    </a:lnB>
                  </a:tcPr>
                </a:tc>
                <a:tc>
                  <a:txBody>
                    <a:bodyPr/>
                    <a:lstStyle/>
                    <a:p>
                      <a:pPr algn="l" fontAlgn="ctr"/>
                      <a:r>
                        <a:rPr lang="en-US" altLang="zh-CN"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19</a:t>
                      </a:r>
                    </a:p>
                  </a:txBody>
                  <a:tcPr marL="9411" marR="9411" marT="9411" marB="0" anchor="ctr">
                    <a:lnL>
                      <a:noFill/>
                    </a:lnL>
                    <a:lnR>
                      <a:noFill/>
                    </a:lnR>
                    <a:lnT>
                      <a:noFill/>
                    </a:lnT>
                    <a:lnB>
                      <a:noFill/>
                    </a:lnB>
                  </a:tcPr>
                </a:tc>
                <a:extLst>
                  <a:ext uri="{0D108BD9-81ED-4DB2-BD59-A6C34878D82A}">
                    <a16:rowId xmlns:a16="http://schemas.microsoft.com/office/drawing/2014/main" val="2189654787"/>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C3</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Conventional spectral index</a:t>
                      </a:r>
                    </a:p>
                  </a:txBody>
                  <a:tcPr marL="9411" marR="9411" marT="9411" marB="0" anchor="ctr">
                    <a:lnL>
                      <a:noFill/>
                    </a:lnL>
                    <a:lnR>
                      <a:noFill/>
                    </a:lnR>
                    <a:lnT>
                      <a:noFill/>
                    </a:lnT>
                    <a:lnB>
                      <a:noFill/>
                    </a:lnB>
                  </a:tcPr>
                </a:tc>
                <a:tc>
                  <a:txBody>
                    <a:bodyPr/>
                    <a:lstStyle/>
                    <a:p>
                      <a:pPr algn="l" fontAlgn="ctr"/>
                      <a:r>
                        <a:rPr lang="en-US" altLang="zh-CN"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21</a:t>
                      </a:r>
                    </a:p>
                  </a:txBody>
                  <a:tcPr marL="9411" marR="9411" marT="9411" marB="0" anchor="ctr">
                    <a:lnL>
                      <a:noFill/>
                    </a:lnL>
                    <a:lnR>
                      <a:noFill/>
                    </a:lnR>
                    <a:lnT>
                      <a:noFill/>
                    </a:lnT>
                    <a:lnB>
                      <a:noFill/>
                    </a:lnB>
                  </a:tcPr>
                </a:tc>
                <a:extLst>
                  <a:ext uri="{0D108BD9-81ED-4DB2-BD59-A6C34878D82A}">
                    <a16:rowId xmlns:a16="http://schemas.microsoft.com/office/drawing/2014/main" val="754312295"/>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C4</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Textural</a:t>
                      </a:r>
                    </a:p>
                  </a:txBody>
                  <a:tcPr marL="9411" marR="9411" marT="9411" marB="0" anchor="ctr">
                    <a:lnL>
                      <a:noFill/>
                    </a:lnL>
                    <a:lnR>
                      <a:noFill/>
                    </a:lnR>
                    <a:lnT>
                      <a:noFill/>
                    </a:lnT>
                    <a:lnB>
                      <a:noFill/>
                    </a:lnB>
                  </a:tcPr>
                </a:tc>
                <a:tc>
                  <a:txBody>
                    <a:bodyPr/>
                    <a:lstStyle/>
                    <a:p>
                      <a:pPr algn="l" fontAlgn="ctr"/>
                      <a:r>
                        <a:rPr lang="en-US" altLang="zh-CN" sz="12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24</a:t>
                      </a:r>
                    </a:p>
                  </a:txBody>
                  <a:tcPr marL="9411" marR="9411" marT="9411" marB="0" anchor="ctr">
                    <a:lnL>
                      <a:noFill/>
                    </a:lnL>
                    <a:lnR>
                      <a:noFill/>
                    </a:lnR>
                    <a:lnT>
                      <a:noFill/>
                    </a:lnT>
                    <a:lnB>
                      <a:noFill/>
                    </a:lnB>
                  </a:tcPr>
                </a:tc>
                <a:extLst>
                  <a:ext uri="{0D108BD9-81ED-4DB2-BD59-A6C34878D82A}">
                    <a16:rowId xmlns:a16="http://schemas.microsoft.com/office/drawing/2014/main" val="3462440614"/>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C5</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Red-edge index + Topographic-temperature</a:t>
                      </a:r>
                    </a:p>
                  </a:txBody>
                  <a:tcPr marL="9411" marR="9411" marT="9411" marB="0" anchor="ctr">
                    <a:lnL>
                      <a:noFill/>
                    </a:lnL>
                    <a:lnR>
                      <a:noFill/>
                    </a:lnR>
                    <a:lnT>
                      <a:noFill/>
                    </a:lnT>
                    <a:lnB>
                      <a:noFill/>
                    </a:lnB>
                  </a:tcPr>
                </a:tc>
                <a:tc>
                  <a:txBody>
                    <a:bodyPr/>
                    <a:lstStyle/>
                    <a:p>
                      <a:pPr algn="l" fontAlgn="ctr"/>
                      <a:r>
                        <a:rPr lang="en-US" altLang="zh-CN"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26</a:t>
                      </a:r>
                    </a:p>
                  </a:txBody>
                  <a:tcPr marL="9411" marR="9411" marT="9411" marB="0" anchor="ctr">
                    <a:lnL>
                      <a:noFill/>
                    </a:lnL>
                    <a:lnR>
                      <a:noFill/>
                    </a:lnR>
                    <a:lnT>
                      <a:noFill/>
                    </a:lnT>
                    <a:lnB>
                      <a:noFill/>
                    </a:lnB>
                  </a:tcPr>
                </a:tc>
                <a:extLst>
                  <a:ext uri="{0D108BD9-81ED-4DB2-BD59-A6C34878D82A}">
                    <a16:rowId xmlns:a16="http://schemas.microsoft.com/office/drawing/2014/main" val="3643598223"/>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C6</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Conventional spectral index + Topographic-temperature</a:t>
                      </a:r>
                    </a:p>
                  </a:txBody>
                  <a:tcPr marL="9411" marR="9411" marT="9411" marB="0" anchor="ctr">
                    <a:lnL>
                      <a:noFill/>
                    </a:lnL>
                    <a:lnR>
                      <a:noFill/>
                    </a:lnR>
                    <a:lnT>
                      <a:noFill/>
                    </a:lnT>
                    <a:lnB>
                      <a:noFill/>
                    </a:lnB>
                  </a:tcPr>
                </a:tc>
                <a:tc>
                  <a:txBody>
                    <a:bodyPr/>
                    <a:lstStyle/>
                    <a:p>
                      <a:pPr algn="l" fontAlgn="ctr"/>
                      <a:r>
                        <a:rPr lang="en-US" altLang="zh-CN"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28</a:t>
                      </a:r>
                    </a:p>
                  </a:txBody>
                  <a:tcPr marL="9411" marR="9411" marT="9411" marB="0" anchor="ctr">
                    <a:lnL>
                      <a:noFill/>
                    </a:lnL>
                    <a:lnR>
                      <a:noFill/>
                    </a:lnR>
                    <a:lnT>
                      <a:noFill/>
                    </a:lnT>
                    <a:lnB>
                      <a:noFill/>
                    </a:lnB>
                  </a:tcPr>
                </a:tc>
                <a:extLst>
                  <a:ext uri="{0D108BD9-81ED-4DB2-BD59-A6C34878D82A}">
                    <a16:rowId xmlns:a16="http://schemas.microsoft.com/office/drawing/2014/main" val="1812911905"/>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C7</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Conventional spectral index + Red-edge index</a:t>
                      </a:r>
                    </a:p>
                  </a:txBody>
                  <a:tcPr marL="9411" marR="9411" marT="9411" marB="0" anchor="ctr">
                    <a:lnL>
                      <a:noFill/>
                    </a:lnL>
                    <a:lnR>
                      <a:noFill/>
                    </a:lnR>
                    <a:lnT>
                      <a:noFill/>
                    </a:lnT>
                    <a:lnB>
                      <a:noFill/>
                    </a:lnB>
                  </a:tcPr>
                </a:tc>
                <a:tc>
                  <a:txBody>
                    <a:bodyPr/>
                    <a:lstStyle/>
                    <a:p>
                      <a:pPr algn="l" fontAlgn="ctr"/>
                      <a:r>
                        <a:rPr lang="en-US" altLang="zh-CN" sz="12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30</a:t>
                      </a:r>
                    </a:p>
                  </a:txBody>
                  <a:tcPr marL="9411" marR="9411" marT="9411" marB="0" anchor="ctr">
                    <a:lnL>
                      <a:noFill/>
                    </a:lnL>
                    <a:lnR>
                      <a:noFill/>
                    </a:lnR>
                    <a:lnT>
                      <a:noFill/>
                    </a:lnT>
                    <a:lnB>
                      <a:noFill/>
                    </a:lnB>
                  </a:tcPr>
                </a:tc>
                <a:extLst>
                  <a:ext uri="{0D108BD9-81ED-4DB2-BD59-A6C34878D82A}">
                    <a16:rowId xmlns:a16="http://schemas.microsoft.com/office/drawing/2014/main" val="1095947291"/>
                  </a:ext>
                </a:extLst>
              </a:tr>
              <a:tr h="266319">
                <a:tc>
                  <a:txBody>
                    <a:bodyPr/>
                    <a:lstStyle/>
                    <a:p>
                      <a:pPr algn="l" fontAlgn="ctr"/>
                      <a:r>
                        <a:rPr lang="en-US" sz="12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C8</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Topographic-temperature + Textural</a:t>
                      </a:r>
                    </a:p>
                  </a:txBody>
                  <a:tcPr marL="9411" marR="9411" marT="9411" marB="0" anchor="ctr">
                    <a:lnL>
                      <a:noFill/>
                    </a:lnL>
                    <a:lnR>
                      <a:noFill/>
                    </a:lnR>
                    <a:lnT>
                      <a:noFill/>
                    </a:lnT>
                    <a:lnB>
                      <a:noFill/>
                    </a:lnB>
                  </a:tcPr>
                </a:tc>
                <a:tc>
                  <a:txBody>
                    <a:bodyPr/>
                    <a:lstStyle/>
                    <a:p>
                      <a:pPr algn="l" fontAlgn="ctr"/>
                      <a:r>
                        <a:rPr lang="en-US" altLang="zh-CN" sz="12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31</a:t>
                      </a:r>
                    </a:p>
                  </a:txBody>
                  <a:tcPr marL="9411" marR="9411" marT="9411" marB="0" anchor="ctr">
                    <a:lnL>
                      <a:noFill/>
                    </a:lnL>
                    <a:lnR>
                      <a:noFill/>
                    </a:lnR>
                    <a:lnT>
                      <a:noFill/>
                    </a:lnT>
                    <a:lnB>
                      <a:noFill/>
                    </a:lnB>
                  </a:tcPr>
                </a:tc>
                <a:extLst>
                  <a:ext uri="{0D108BD9-81ED-4DB2-BD59-A6C34878D82A}">
                    <a16:rowId xmlns:a16="http://schemas.microsoft.com/office/drawing/2014/main" val="4233538769"/>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C9</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Red-edge index + Textural</a:t>
                      </a:r>
                    </a:p>
                  </a:txBody>
                  <a:tcPr marL="9411" marR="9411" marT="9411" marB="0" anchor="ctr">
                    <a:lnL>
                      <a:noFill/>
                    </a:lnL>
                    <a:lnR>
                      <a:noFill/>
                    </a:lnR>
                    <a:lnT>
                      <a:noFill/>
                    </a:lnT>
                    <a:lnB>
                      <a:noFill/>
                    </a:lnB>
                  </a:tcPr>
                </a:tc>
                <a:tc>
                  <a:txBody>
                    <a:bodyPr/>
                    <a:lstStyle/>
                    <a:p>
                      <a:pPr algn="l" fontAlgn="ctr"/>
                      <a:r>
                        <a:rPr lang="en-US" altLang="zh-CN" sz="12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33</a:t>
                      </a:r>
                    </a:p>
                  </a:txBody>
                  <a:tcPr marL="9411" marR="9411" marT="9411" marB="0" anchor="ctr">
                    <a:lnL>
                      <a:noFill/>
                    </a:lnL>
                    <a:lnR>
                      <a:noFill/>
                    </a:lnR>
                    <a:lnT>
                      <a:noFill/>
                    </a:lnT>
                    <a:lnB>
                      <a:noFill/>
                    </a:lnB>
                  </a:tcPr>
                </a:tc>
                <a:extLst>
                  <a:ext uri="{0D108BD9-81ED-4DB2-BD59-A6C34878D82A}">
                    <a16:rowId xmlns:a16="http://schemas.microsoft.com/office/drawing/2014/main" val="2970863325"/>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C10</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Conventional spectral index + Textural</a:t>
                      </a:r>
                    </a:p>
                  </a:txBody>
                  <a:tcPr marL="9411" marR="9411" marT="9411" marB="0" anchor="ctr">
                    <a:lnL>
                      <a:noFill/>
                    </a:lnL>
                    <a:lnR>
                      <a:noFill/>
                    </a:lnR>
                    <a:lnT>
                      <a:noFill/>
                    </a:lnT>
                    <a:lnB>
                      <a:noFill/>
                    </a:lnB>
                  </a:tcPr>
                </a:tc>
                <a:tc>
                  <a:txBody>
                    <a:bodyPr/>
                    <a:lstStyle/>
                    <a:p>
                      <a:pPr algn="l" fontAlgn="ctr"/>
                      <a:r>
                        <a:rPr lang="en-US" altLang="zh-CN" sz="12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35</a:t>
                      </a:r>
                    </a:p>
                  </a:txBody>
                  <a:tcPr marL="9411" marR="9411" marT="9411" marB="0" anchor="ctr">
                    <a:lnL>
                      <a:noFill/>
                    </a:lnL>
                    <a:lnR>
                      <a:noFill/>
                    </a:lnR>
                    <a:lnT>
                      <a:noFill/>
                    </a:lnT>
                    <a:lnB>
                      <a:noFill/>
                    </a:lnB>
                  </a:tcPr>
                </a:tc>
                <a:extLst>
                  <a:ext uri="{0D108BD9-81ED-4DB2-BD59-A6C34878D82A}">
                    <a16:rowId xmlns:a16="http://schemas.microsoft.com/office/drawing/2014/main" val="2951438094"/>
                  </a:ext>
                </a:extLst>
              </a:tr>
              <a:tr h="266319">
                <a:tc>
                  <a:txBody>
                    <a:bodyPr/>
                    <a:lstStyle/>
                    <a:p>
                      <a:pPr algn="l" fontAlgn="ctr"/>
                      <a:r>
                        <a:rPr lang="en-US" sz="12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C11</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Conventional spectral index + Red-edge index + Topographic-temperature</a:t>
                      </a:r>
                    </a:p>
                  </a:txBody>
                  <a:tcPr marL="9411" marR="9411" marT="9411" marB="0" anchor="ctr">
                    <a:lnL>
                      <a:noFill/>
                    </a:lnL>
                    <a:lnR>
                      <a:noFill/>
                    </a:lnR>
                    <a:lnT>
                      <a:noFill/>
                    </a:lnT>
                    <a:lnB>
                      <a:noFill/>
                    </a:lnB>
                  </a:tcPr>
                </a:tc>
                <a:tc>
                  <a:txBody>
                    <a:bodyPr/>
                    <a:lstStyle/>
                    <a:p>
                      <a:pPr algn="l" fontAlgn="ctr"/>
                      <a:r>
                        <a:rPr lang="en-US" altLang="zh-CN"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37</a:t>
                      </a:r>
                    </a:p>
                  </a:txBody>
                  <a:tcPr marL="9411" marR="9411" marT="9411" marB="0" anchor="ctr">
                    <a:lnL>
                      <a:noFill/>
                    </a:lnL>
                    <a:lnR>
                      <a:noFill/>
                    </a:lnR>
                    <a:lnT>
                      <a:noFill/>
                    </a:lnT>
                    <a:lnB>
                      <a:noFill/>
                    </a:lnB>
                  </a:tcPr>
                </a:tc>
                <a:extLst>
                  <a:ext uri="{0D108BD9-81ED-4DB2-BD59-A6C34878D82A}">
                    <a16:rowId xmlns:a16="http://schemas.microsoft.com/office/drawing/2014/main" val="171113641"/>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C12</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Red-edge index + Topographic-temperature  + Textural</a:t>
                      </a:r>
                    </a:p>
                  </a:txBody>
                  <a:tcPr marL="9411" marR="9411" marT="9411" marB="0" anchor="ctr">
                    <a:lnL>
                      <a:noFill/>
                    </a:lnL>
                    <a:lnR>
                      <a:noFill/>
                    </a:lnR>
                    <a:lnT>
                      <a:noFill/>
                    </a:lnT>
                    <a:lnB>
                      <a:noFill/>
                    </a:lnB>
                  </a:tcPr>
                </a:tc>
                <a:tc>
                  <a:txBody>
                    <a:bodyPr/>
                    <a:lstStyle/>
                    <a:p>
                      <a:pPr algn="l" fontAlgn="ctr"/>
                      <a:r>
                        <a:rPr lang="en-US" altLang="zh-CN" sz="12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40</a:t>
                      </a:r>
                    </a:p>
                  </a:txBody>
                  <a:tcPr marL="9411" marR="9411" marT="9411" marB="0" anchor="ctr">
                    <a:lnL>
                      <a:noFill/>
                    </a:lnL>
                    <a:lnR>
                      <a:noFill/>
                    </a:lnR>
                    <a:lnT>
                      <a:noFill/>
                    </a:lnT>
                    <a:lnB>
                      <a:noFill/>
                    </a:lnB>
                  </a:tcPr>
                </a:tc>
                <a:extLst>
                  <a:ext uri="{0D108BD9-81ED-4DB2-BD59-A6C34878D82A}">
                    <a16:rowId xmlns:a16="http://schemas.microsoft.com/office/drawing/2014/main" val="1540505607"/>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C13</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Conventional spectral </a:t>
                      </a:r>
                      <a:r>
                        <a:rPr lang="en-US" altLang="zh-CN" sz="1200" b="0" i="0" u="none" strike="noStrike" dirty="0">
                          <a:solidFill>
                            <a:srgbClr val="000000"/>
                          </a:solidFill>
                          <a:effectLst/>
                          <a:latin typeface="Times New Roman" panose="02020603050405020304" pitchFamily="18" charset="0"/>
                          <a:ea typeface="+mn-ea"/>
                          <a:cs typeface="Times New Roman" panose="02020603050405020304" pitchFamily="18" charset="0"/>
                        </a:rPr>
                        <a:t>index</a:t>
                      </a: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 Topographic-temperature  + Textural</a:t>
                      </a:r>
                    </a:p>
                  </a:txBody>
                  <a:tcPr marL="9411" marR="9411" marT="9411" marB="0" anchor="ctr">
                    <a:lnL>
                      <a:noFill/>
                    </a:lnL>
                    <a:lnR>
                      <a:noFill/>
                    </a:lnR>
                    <a:lnT>
                      <a:noFill/>
                    </a:lnT>
                    <a:lnB>
                      <a:noFill/>
                    </a:lnB>
                  </a:tcPr>
                </a:tc>
                <a:tc>
                  <a:txBody>
                    <a:bodyPr/>
                    <a:lstStyle/>
                    <a:p>
                      <a:pPr algn="l" fontAlgn="ctr"/>
                      <a:r>
                        <a:rPr lang="en-US" altLang="zh-CN" sz="12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42</a:t>
                      </a:r>
                    </a:p>
                  </a:txBody>
                  <a:tcPr marL="9411" marR="9411" marT="9411" marB="0" anchor="ctr">
                    <a:lnL>
                      <a:noFill/>
                    </a:lnL>
                    <a:lnR>
                      <a:noFill/>
                    </a:lnR>
                    <a:lnT>
                      <a:noFill/>
                    </a:lnT>
                    <a:lnB>
                      <a:noFill/>
                    </a:lnB>
                  </a:tcPr>
                </a:tc>
                <a:extLst>
                  <a:ext uri="{0D108BD9-81ED-4DB2-BD59-A6C34878D82A}">
                    <a16:rowId xmlns:a16="http://schemas.microsoft.com/office/drawing/2014/main" val="3193866314"/>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C14</a:t>
                      </a:r>
                    </a:p>
                  </a:txBody>
                  <a:tcPr marL="9411" marR="9411" marT="9411"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Conventional spectral index + Red-edge index + Textural</a:t>
                      </a:r>
                    </a:p>
                  </a:txBody>
                  <a:tcPr marL="9411" marR="9411" marT="9411" marB="0" anchor="ctr">
                    <a:lnL>
                      <a:noFill/>
                    </a:lnL>
                    <a:lnR>
                      <a:noFill/>
                    </a:lnR>
                    <a:lnT>
                      <a:noFill/>
                    </a:lnT>
                    <a:lnB>
                      <a:noFill/>
                    </a:lnB>
                  </a:tcPr>
                </a:tc>
                <a:tc>
                  <a:txBody>
                    <a:bodyPr/>
                    <a:lstStyle/>
                    <a:p>
                      <a:pPr algn="l" fontAlgn="ctr"/>
                      <a:r>
                        <a:rPr lang="en-US" altLang="zh-CN"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44</a:t>
                      </a:r>
                    </a:p>
                  </a:txBody>
                  <a:tcPr marL="9411" marR="9411" marT="9411" marB="0" anchor="ctr">
                    <a:lnL>
                      <a:noFill/>
                    </a:lnL>
                    <a:lnR>
                      <a:noFill/>
                    </a:lnR>
                    <a:lnT>
                      <a:noFill/>
                    </a:lnT>
                    <a:lnB>
                      <a:noFill/>
                    </a:lnB>
                  </a:tcPr>
                </a:tc>
                <a:extLst>
                  <a:ext uri="{0D108BD9-81ED-4DB2-BD59-A6C34878D82A}">
                    <a16:rowId xmlns:a16="http://schemas.microsoft.com/office/drawing/2014/main" val="2560021037"/>
                  </a:ext>
                </a:extLst>
              </a:tr>
              <a:tr h="266319">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C15</a:t>
                      </a:r>
                    </a:p>
                  </a:txBody>
                  <a:tcPr marL="9411" marR="9411" marT="9411"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Spectral bands + Conventional spectral index + Red-edge index + Topographic-temperature + Textural</a:t>
                      </a:r>
                    </a:p>
                  </a:txBody>
                  <a:tcPr marL="9411" marR="9411" marT="9411"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altLang="zh-CN" sz="12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51</a:t>
                      </a:r>
                    </a:p>
                  </a:txBody>
                  <a:tcPr marL="9411" marR="9411" marT="9411"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8575454"/>
                  </a:ext>
                </a:extLst>
              </a:tr>
            </a:tbl>
          </a:graphicData>
        </a:graphic>
      </p:graphicFrame>
    </p:spTree>
    <p:extLst>
      <p:ext uri="{BB962C8B-B14F-4D97-AF65-F5344CB8AC3E}">
        <p14:creationId xmlns:p14="http://schemas.microsoft.com/office/powerpoint/2010/main" val="2333395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3A42C9B-85AA-38C8-BF79-BB3C690260F0}"/>
              </a:ext>
            </a:extLst>
          </p:cNvPr>
          <p:cNvSpPr txBox="1"/>
          <p:nvPr/>
        </p:nvSpPr>
        <p:spPr>
          <a:xfrm>
            <a:off x="814521" y="178574"/>
            <a:ext cx="4801314"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组合特征组分类和优选</a:t>
            </a:r>
          </a:p>
        </p:txBody>
      </p:sp>
      <p:graphicFrame>
        <p:nvGraphicFramePr>
          <p:cNvPr id="4" name="表格 3">
            <a:extLst>
              <a:ext uri="{FF2B5EF4-FFF2-40B4-BE49-F238E27FC236}">
                <a16:creationId xmlns:a16="http://schemas.microsoft.com/office/drawing/2014/main" id="{5E6D4171-0A43-5653-C816-CF07D848BF77}"/>
              </a:ext>
            </a:extLst>
          </p:cNvPr>
          <p:cNvGraphicFramePr>
            <a:graphicFrameLocks noGrp="1"/>
          </p:cNvGraphicFramePr>
          <p:nvPr>
            <p:extLst>
              <p:ext uri="{D42A27DB-BD31-4B8C-83A1-F6EECF244321}">
                <p14:modId xmlns:p14="http://schemas.microsoft.com/office/powerpoint/2010/main" val="1178972695"/>
              </p:ext>
            </p:extLst>
          </p:nvPr>
        </p:nvGraphicFramePr>
        <p:xfrm>
          <a:off x="133350" y="1074457"/>
          <a:ext cx="11925300" cy="3943452"/>
        </p:xfrm>
        <a:graphic>
          <a:graphicData uri="http://schemas.openxmlformats.org/drawingml/2006/table">
            <a:tbl>
              <a:tblPr>
                <a:tableStyleId>{5C22544A-7EE6-4342-B048-85BDC9FD1C3A}</a:tableStyleId>
              </a:tblPr>
              <a:tblGrid>
                <a:gridCol w="414866">
                  <a:extLst>
                    <a:ext uri="{9D8B030D-6E8A-4147-A177-3AD203B41FA5}">
                      <a16:colId xmlns:a16="http://schemas.microsoft.com/office/drawing/2014/main" val="2199709863"/>
                    </a:ext>
                  </a:extLst>
                </a:gridCol>
                <a:gridCol w="4550833">
                  <a:extLst>
                    <a:ext uri="{9D8B030D-6E8A-4147-A177-3AD203B41FA5}">
                      <a16:colId xmlns:a16="http://schemas.microsoft.com/office/drawing/2014/main" val="3815940094"/>
                    </a:ext>
                  </a:extLst>
                </a:gridCol>
                <a:gridCol w="660400">
                  <a:extLst>
                    <a:ext uri="{9D8B030D-6E8A-4147-A177-3AD203B41FA5}">
                      <a16:colId xmlns:a16="http://schemas.microsoft.com/office/drawing/2014/main" val="448105809"/>
                    </a:ext>
                  </a:extLst>
                </a:gridCol>
                <a:gridCol w="889000">
                  <a:extLst>
                    <a:ext uri="{9D8B030D-6E8A-4147-A177-3AD203B41FA5}">
                      <a16:colId xmlns:a16="http://schemas.microsoft.com/office/drawing/2014/main" val="4196601787"/>
                    </a:ext>
                  </a:extLst>
                </a:gridCol>
                <a:gridCol w="897467">
                  <a:extLst>
                    <a:ext uri="{9D8B030D-6E8A-4147-A177-3AD203B41FA5}">
                      <a16:colId xmlns:a16="http://schemas.microsoft.com/office/drawing/2014/main" val="3067335605"/>
                    </a:ext>
                  </a:extLst>
                </a:gridCol>
                <a:gridCol w="1312333">
                  <a:extLst>
                    <a:ext uri="{9D8B030D-6E8A-4147-A177-3AD203B41FA5}">
                      <a16:colId xmlns:a16="http://schemas.microsoft.com/office/drawing/2014/main" val="3886426380"/>
                    </a:ext>
                  </a:extLst>
                </a:gridCol>
                <a:gridCol w="1066800">
                  <a:extLst>
                    <a:ext uri="{9D8B030D-6E8A-4147-A177-3AD203B41FA5}">
                      <a16:colId xmlns:a16="http://schemas.microsoft.com/office/drawing/2014/main" val="2669832769"/>
                    </a:ext>
                  </a:extLst>
                </a:gridCol>
                <a:gridCol w="1159934">
                  <a:extLst>
                    <a:ext uri="{9D8B030D-6E8A-4147-A177-3AD203B41FA5}">
                      <a16:colId xmlns:a16="http://schemas.microsoft.com/office/drawing/2014/main" val="139072939"/>
                    </a:ext>
                  </a:extLst>
                </a:gridCol>
                <a:gridCol w="973667">
                  <a:extLst>
                    <a:ext uri="{9D8B030D-6E8A-4147-A177-3AD203B41FA5}">
                      <a16:colId xmlns:a16="http://schemas.microsoft.com/office/drawing/2014/main" val="2182171539"/>
                    </a:ext>
                  </a:extLst>
                </a:gridCol>
              </a:tblGrid>
              <a:tr h="433145">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num</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Feature combination</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a:solidFill>
                            <a:schemeClr val="bg1">
                              <a:lumMod val="10000"/>
                            </a:schemeClr>
                          </a:solidFill>
                          <a:effectLst/>
                          <a:latin typeface="Times New Roman" panose="02020603050405020304" pitchFamily="18" charset="0"/>
                          <a:ea typeface="宋体" panose="02010600030101010101" pitchFamily="2" charset="-122"/>
                        </a:rPr>
                        <a:t>number of bands</a:t>
                      </a:r>
                      <a:endParaRPr lang="en-US" sz="1400" b="1"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a:solidFill>
                            <a:schemeClr val="bg1">
                              <a:lumMod val="10000"/>
                            </a:schemeClr>
                          </a:solidFill>
                          <a:effectLst/>
                          <a:latin typeface="Times New Roman" panose="02020603050405020304" pitchFamily="18" charset="0"/>
                          <a:ea typeface="宋体" panose="02010600030101010101" pitchFamily="2" charset="-122"/>
                        </a:rPr>
                        <a:t>OA</a:t>
                      </a:r>
                      <a:endParaRPr lang="en-US" sz="1400" b="1"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kappa</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a:solidFill>
                            <a:schemeClr val="bg1">
                              <a:lumMod val="10000"/>
                            </a:schemeClr>
                          </a:solidFill>
                          <a:effectLst/>
                          <a:latin typeface="Times New Roman" panose="02020603050405020304" pitchFamily="18" charset="0"/>
                          <a:ea typeface="宋体" panose="02010600030101010101" pitchFamily="2" charset="-122"/>
                        </a:rPr>
                        <a:t>UA(citrus)</a:t>
                      </a:r>
                      <a:endParaRPr lang="en-US" sz="1400" b="1"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PA(citrus)</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UA(net)</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PA(net)</a:t>
                      </a:r>
                      <a:endParaRPr lang="en-US" sz="14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1811288"/>
                  </a:ext>
                </a:extLst>
              </a:tr>
              <a:tr h="413735">
                <a:tc>
                  <a:txBody>
                    <a:bodyPr/>
                    <a:lstStyle/>
                    <a:p>
                      <a:pPr algn="ctr" fontAlgn="ctr"/>
                      <a:r>
                        <a:rPr 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1</a:t>
                      </a:r>
                      <a:endParaRPr 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多时相光谱</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宽带指数特征组</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地形温度特征组</a:t>
                      </a:r>
                      <a:endParaRPr lang="zh-CN" alt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28</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91.85%</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90.17%</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85.25%</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92.86%</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85.25%</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87.84%</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3070158"/>
                  </a:ext>
                </a:extLst>
              </a:tr>
              <a:tr h="355600">
                <a:tc>
                  <a:txBody>
                    <a:bodyPr/>
                    <a:lstStyle/>
                    <a:p>
                      <a:pPr algn="ctr" fontAlgn="ctr"/>
                      <a:r>
                        <a:rPr 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2</a:t>
                      </a:r>
                      <a:endParaRPr 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多时相光谱</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纹理特征组</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地形温度特征组</a:t>
                      </a:r>
                      <a:endParaRPr lang="zh-CN" alt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31</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91.34%</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89.47%</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85.19%</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90.91%</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91.67%</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84.85%</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8022736"/>
                  </a:ext>
                </a:extLst>
              </a:tr>
              <a:tr h="433145">
                <a:tc>
                  <a:txBody>
                    <a:bodyPr/>
                    <a:lstStyle/>
                    <a:p>
                      <a:pPr algn="ctr" fontAlgn="ctr"/>
                      <a:r>
                        <a:rPr 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3</a:t>
                      </a:r>
                      <a:endParaRPr 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多时相光谱</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宽带指数特征组</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窄带指数特征组</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地形温度特征组</a:t>
                      </a:r>
                      <a:endParaRPr lang="zh-CN" alt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37</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91.31%</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89.36%</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86.67%</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91.00%</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91.03%</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87.65%</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2333163"/>
                  </a:ext>
                </a:extLst>
              </a:tr>
              <a:tr h="433145">
                <a:tc>
                  <a:txBody>
                    <a:bodyPr/>
                    <a:lstStyle/>
                    <a:p>
                      <a:pPr algn="ctr" fontAlgn="ctr"/>
                      <a:r>
                        <a:rPr 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4</a:t>
                      </a:r>
                      <a:endParaRPr 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多时相光谱</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宽带指数特征组</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窄带指数特征组</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纹理特征组</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地形温度特征组</a:t>
                      </a:r>
                      <a:endParaRPr lang="zh-CN" alt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51</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91.21%</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87.56%</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85.32%</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88.29%</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87.10%</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84.48%</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1738269"/>
                  </a:ext>
                </a:extLst>
              </a:tr>
              <a:tr h="313266">
                <a:tc>
                  <a:txBody>
                    <a:bodyPr/>
                    <a:lstStyle/>
                    <a:p>
                      <a:pPr algn="ctr" fontAlgn="ctr"/>
                      <a:r>
                        <a:rPr 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5</a:t>
                      </a:r>
                      <a:endParaRPr 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多时相光谱</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地形温度特征组</a:t>
                      </a:r>
                      <a:endParaRPr lang="zh-CN" alt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17</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90.09%</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84.80%</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79.00%</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91.86%</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87.67%</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87.67%</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073169"/>
                  </a:ext>
                </a:extLst>
              </a:tr>
              <a:tr h="293875">
                <a:tc>
                  <a:txBody>
                    <a:bodyPr/>
                    <a:lstStyle/>
                    <a:p>
                      <a:pPr algn="ctr" fontAlgn="ctr"/>
                      <a:r>
                        <a:rPr 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6</a:t>
                      </a:r>
                      <a:endParaRPr 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多时相光谱</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宽带指数特征组</a:t>
                      </a:r>
                      <a:endParaRPr lang="zh-CN" alt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21</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88.27%</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85.80%</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94.17%</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79.79%</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81.08%</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81.08%</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5797248"/>
                  </a:ext>
                </a:extLst>
              </a:tr>
              <a:tr h="385916">
                <a:tc>
                  <a:txBody>
                    <a:bodyPr/>
                    <a:lstStyle/>
                    <a:p>
                      <a:pPr algn="ctr" fontAlgn="ctr"/>
                      <a:r>
                        <a:rPr 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7</a:t>
                      </a:r>
                      <a:endParaRPr 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多时相光谱</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宽带指数特征组</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窄带指数特征组</a:t>
                      </a:r>
                      <a:endParaRPr lang="zh-CN" alt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30</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87.96%</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85.54%</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89.52%</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83.93%</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77.78%</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84.00%</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2075850"/>
                  </a:ext>
                </a:extLst>
              </a:tr>
              <a:tr h="293875">
                <a:tc>
                  <a:txBody>
                    <a:bodyPr/>
                    <a:lstStyle/>
                    <a:p>
                      <a:pPr algn="ctr" fontAlgn="ctr"/>
                      <a:r>
                        <a:rPr 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a:t>
                      </a:r>
                      <a:endParaRPr 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多时相光谱</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纹理特征组</a:t>
                      </a:r>
                      <a:endParaRPr lang="zh-CN" alt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24</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87.34%</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84.21%</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86.92%</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86.27%</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77.38%</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71.43%</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880699"/>
                  </a:ext>
                </a:extLst>
              </a:tr>
              <a:tr h="293875">
                <a:tc>
                  <a:txBody>
                    <a:bodyPr/>
                    <a:lstStyle/>
                    <a:p>
                      <a:pPr algn="ctr" fontAlgn="ctr"/>
                      <a:r>
                        <a:rPr 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9</a:t>
                      </a:r>
                      <a:endParaRPr 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多时相光谱</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纹理特征组</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窄带指数特征组</a:t>
                      </a:r>
                      <a:endParaRPr lang="zh-CN" alt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33</a:t>
                      </a: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87.24%</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84.47%</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82.35%</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85.96%</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74.39%</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85.92%</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8751951"/>
                  </a:ext>
                </a:extLst>
              </a:tr>
              <a:tr h="293875">
                <a:tc>
                  <a:txBody>
                    <a:bodyPr/>
                    <a:lstStyle/>
                    <a:p>
                      <a:pPr algn="ctr" fontAlgn="ctr"/>
                      <a:r>
                        <a:rPr 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10</a:t>
                      </a:r>
                      <a:endParaRPr 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多时相光谱</a:t>
                      </a: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zh-CN" altLang="en-US"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窄带指数特征组</a:t>
                      </a:r>
                      <a:endParaRPr lang="zh-CN" altLang="en-US"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19</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86.43%</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83.64%</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u="none" strike="noStrike" baseline="0">
                          <a:solidFill>
                            <a:schemeClr val="bg1">
                              <a:lumMod val="10000"/>
                            </a:schemeClr>
                          </a:solidFill>
                          <a:effectLst/>
                          <a:latin typeface="Times New Roman" panose="02020603050405020304" pitchFamily="18" charset="0"/>
                          <a:ea typeface="宋体" panose="02010600030101010101" pitchFamily="2" charset="-122"/>
                        </a:rPr>
                        <a:t>88.18%</a:t>
                      </a:r>
                      <a:endParaRPr lang="en-US" altLang="zh-CN" sz="14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88.81%</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75.71%</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u="none" strike="noStrike" baseline="0" dirty="0">
                          <a:solidFill>
                            <a:schemeClr val="bg1">
                              <a:lumMod val="10000"/>
                            </a:schemeClr>
                          </a:solidFill>
                          <a:effectLst/>
                          <a:latin typeface="Times New Roman" panose="02020603050405020304" pitchFamily="18" charset="0"/>
                          <a:ea typeface="宋体" panose="02010600030101010101" pitchFamily="2" charset="-122"/>
                        </a:rPr>
                        <a:t>72.60%</a:t>
                      </a:r>
                      <a:endParaRPr lang="en-US" altLang="zh-CN" sz="14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520" marR="4520" marT="45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512188"/>
                  </a:ext>
                </a:extLst>
              </a:tr>
            </a:tbl>
          </a:graphicData>
        </a:graphic>
      </p:graphicFrame>
    </p:spTree>
    <p:extLst>
      <p:ext uri="{BB962C8B-B14F-4D97-AF65-F5344CB8AC3E}">
        <p14:creationId xmlns:p14="http://schemas.microsoft.com/office/powerpoint/2010/main" val="2019728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843411-BB89-CFAD-461E-119C85404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 y="0"/>
            <a:ext cx="4848874" cy="6858000"/>
          </a:xfrm>
          <a:prstGeom prst="rect">
            <a:avLst/>
          </a:prstGeom>
        </p:spPr>
      </p:pic>
      <p:pic>
        <p:nvPicPr>
          <p:cNvPr id="15" name="图片 14">
            <a:extLst>
              <a:ext uri="{FF2B5EF4-FFF2-40B4-BE49-F238E27FC236}">
                <a16:creationId xmlns:a16="http://schemas.microsoft.com/office/drawing/2014/main" id="{416345D0-0E9D-969C-BB74-C5950C4B2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970" y="3427036"/>
            <a:ext cx="3432933" cy="3432933"/>
          </a:xfrm>
          <a:prstGeom prst="rect">
            <a:avLst/>
          </a:prstGeom>
        </p:spPr>
      </p:pic>
      <p:pic>
        <p:nvPicPr>
          <p:cNvPr id="17" name="图片 16">
            <a:extLst>
              <a:ext uri="{FF2B5EF4-FFF2-40B4-BE49-F238E27FC236}">
                <a16:creationId xmlns:a16="http://schemas.microsoft.com/office/drawing/2014/main" id="{CDDF3AC9-F5AF-C070-D270-31E8D5656939}"/>
              </a:ext>
            </a:extLst>
          </p:cNvPr>
          <p:cNvPicPr>
            <a:picLocks noChangeAspect="1"/>
          </p:cNvPicPr>
          <p:nvPr/>
        </p:nvPicPr>
        <p:blipFill rotWithShape="1">
          <a:blip r:embed="rId4"/>
          <a:srcRect l="5319" r="10662"/>
          <a:stretch/>
        </p:blipFill>
        <p:spPr>
          <a:xfrm>
            <a:off x="8490844" y="3536628"/>
            <a:ext cx="3432932" cy="3213742"/>
          </a:xfrm>
          <a:prstGeom prst="rect">
            <a:avLst/>
          </a:prstGeom>
        </p:spPr>
      </p:pic>
      <p:pic>
        <p:nvPicPr>
          <p:cNvPr id="19" name="图片 18">
            <a:extLst>
              <a:ext uri="{FF2B5EF4-FFF2-40B4-BE49-F238E27FC236}">
                <a16:creationId xmlns:a16="http://schemas.microsoft.com/office/drawing/2014/main" id="{E85D6BF8-50DF-80A1-E28F-BEC581E6E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4970" y="2"/>
            <a:ext cx="3432933" cy="3432933"/>
          </a:xfrm>
          <a:prstGeom prst="rect">
            <a:avLst/>
          </a:prstGeom>
        </p:spPr>
      </p:pic>
      <p:pic>
        <p:nvPicPr>
          <p:cNvPr id="21" name="图片 20">
            <a:extLst>
              <a:ext uri="{FF2B5EF4-FFF2-40B4-BE49-F238E27FC236}">
                <a16:creationId xmlns:a16="http://schemas.microsoft.com/office/drawing/2014/main" id="{4A227E67-2162-370B-452B-DCDFA2F054F3}"/>
              </a:ext>
            </a:extLst>
          </p:cNvPr>
          <p:cNvPicPr>
            <a:picLocks noChangeAspect="1"/>
          </p:cNvPicPr>
          <p:nvPr/>
        </p:nvPicPr>
        <p:blipFill rotWithShape="1">
          <a:blip r:embed="rId6"/>
          <a:srcRect l="3603" t="-122"/>
          <a:stretch/>
        </p:blipFill>
        <p:spPr>
          <a:xfrm>
            <a:off x="8490844" y="13226"/>
            <a:ext cx="3432932" cy="3413807"/>
          </a:xfrm>
          <a:prstGeom prst="rect">
            <a:avLst/>
          </a:prstGeom>
        </p:spPr>
      </p:pic>
      <p:sp>
        <p:nvSpPr>
          <p:cNvPr id="22" name="矩形 21">
            <a:extLst>
              <a:ext uri="{FF2B5EF4-FFF2-40B4-BE49-F238E27FC236}">
                <a16:creationId xmlns:a16="http://schemas.microsoft.com/office/drawing/2014/main" id="{469CD9A8-B3E5-2A4F-AFF7-9E50FA451E0E}"/>
              </a:ext>
            </a:extLst>
          </p:cNvPr>
          <p:cNvSpPr/>
          <p:nvPr/>
        </p:nvSpPr>
        <p:spPr>
          <a:xfrm>
            <a:off x="2798064" y="2640650"/>
            <a:ext cx="356616" cy="3017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434">
              <a:defRPr/>
            </a:pPr>
            <a:endParaRPr lang="zh-CN" altLang="en-US">
              <a:solidFill>
                <a:srgbClr val="F2F2F2"/>
              </a:solidFill>
              <a:latin typeface="思源黑体 CN Normal"/>
            </a:endParaRPr>
          </a:p>
        </p:txBody>
      </p:sp>
      <p:sp>
        <p:nvSpPr>
          <p:cNvPr id="23" name="矩形 22">
            <a:extLst>
              <a:ext uri="{FF2B5EF4-FFF2-40B4-BE49-F238E27FC236}">
                <a16:creationId xmlns:a16="http://schemas.microsoft.com/office/drawing/2014/main" id="{92D90E61-B356-34EB-093D-606EC85318FC}"/>
              </a:ext>
            </a:extLst>
          </p:cNvPr>
          <p:cNvSpPr/>
          <p:nvPr/>
        </p:nvSpPr>
        <p:spPr>
          <a:xfrm>
            <a:off x="3163824" y="1723644"/>
            <a:ext cx="356616" cy="3017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434">
              <a:defRPr/>
            </a:pPr>
            <a:endParaRPr lang="zh-CN" altLang="en-US">
              <a:solidFill>
                <a:srgbClr val="F2F2F2"/>
              </a:solidFill>
              <a:latin typeface="思源黑体 CN Normal"/>
            </a:endParaRPr>
          </a:p>
        </p:txBody>
      </p:sp>
      <p:cxnSp>
        <p:nvCxnSpPr>
          <p:cNvPr id="25" name="直接连接符 24">
            <a:extLst>
              <a:ext uri="{FF2B5EF4-FFF2-40B4-BE49-F238E27FC236}">
                <a16:creationId xmlns:a16="http://schemas.microsoft.com/office/drawing/2014/main" id="{8761F0C9-92F4-224B-FDF9-85A3503A772C}"/>
              </a:ext>
            </a:extLst>
          </p:cNvPr>
          <p:cNvCxnSpPr>
            <a:cxnSpLocks/>
          </p:cNvCxnSpPr>
          <p:nvPr/>
        </p:nvCxnSpPr>
        <p:spPr>
          <a:xfrm flipV="1">
            <a:off x="3529584" y="155448"/>
            <a:ext cx="1399032" cy="1561018"/>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8" name="直接连接符 27">
            <a:extLst>
              <a:ext uri="{FF2B5EF4-FFF2-40B4-BE49-F238E27FC236}">
                <a16:creationId xmlns:a16="http://schemas.microsoft.com/office/drawing/2014/main" id="{CA37081D-3A88-053A-E004-3B806CDC6B03}"/>
              </a:ext>
            </a:extLst>
          </p:cNvPr>
          <p:cNvCxnSpPr>
            <a:cxnSpLocks/>
          </p:cNvCxnSpPr>
          <p:nvPr/>
        </p:nvCxnSpPr>
        <p:spPr>
          <a:xfrm>
            <a:off x="3520440" y="2025396"/>
            <a:ext cx="1408176" cy="1284732"/>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1" name="直接连接符 30">
            <a:extLst>
              <a:ext uri="{FF2B5EF4-FFF2-40B4-BE49-F238E27FC236}">
                <a16:creationId xmlns:a16="http://schemas.microsoft.com/office/drawing/2014/main" id="{4053AF7A-6215-0CC7-B3AB-65B8A3A11708}"/>
              </a:ext>
            </a:extLst>
          </p:cNvPr>
          <p:cNvCxnSpPr>
            <a:cxnSpLocks/>
          </p:cNvCxnSpPr>
          <p:nvPr/>
        </p:nvCxnSpPr>
        <p:spPr>
          <a:xfrm>
            <a:off x="3154680" y="2640650"/>
            <a:ext cx="1773936" cy="907223"/>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4" name="直接连接符 33">
            <a:extLst>
              <a:ext uri="{FF2B5EF4-FFF2-40B4-BE49-F238E27FC236}">
                <a16:creationId xmlns:a16="http://schemas.microsoft.com/office/drawing/2014/main" id="{011313CB-5E32-A7B8-68DC-514BFB7E7408}"/>
              </a:ext>
            </a:extLst>
          </p:cNvPr>
          <p:cNvCxnSpPr>
            <a:cxnSpLocks/>
          </p:cNvCxnSpPr>
          <p:nvPr/>
        </p:nvCxnSpPr>
        <p:spPr>
          <a:xfrm>
            <a:off x="3154680" y="2914969"/>
            <a:ext cx="1773936" cy="3835401"/>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sp>
        <p:nvSpPr>
          <p:cNvPr id="36" name="箭头: 右 35">
            <a:extLst>
              <a:ext uri="{FF2B5EF4-FFF2-40B4-BE49-F238E27FC236}">
                <a16:creationId xmlns:a16="http://schemas.microsoft.com/office/drawing/2014/main" id="{44083247-E344-644E-E47E-F993C2873DDF}"/>
              </a:ext>
            </a:extLst>
          </p:cNvPr>
          <p:cNvSpPr/>
          <p:nvPr/>
        </p:nvSpPr>
        <p:spPr>
          <a:xfrm>
            <a:off x="8322758" y="1698178"/>
            <a:ext cx="133228" cy="1763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434">
              <a:defRPr/>
            </a:pPr>
            <a:endParaRPr lang="zh-CN" altLang="en-US">
              <a:solidFill>
                <a:srgbClr val="F2F2F2"/>
              </a:solidFill>
              <a:latin typeface="思源黑体 CN Normal"/>
            </a:endParaRPr>
          </a:p>
        </p:txBody>
      </p:sp>
      <p:sp>
        <p:nvSpPr>
          <p:cNvPr id="37" name="箭头: 右 36">
            <a:extLst>
              <a:ext uri="{FF2B5EF4-FFF2-40B4-BE49-F238E27FC236}">
                <a16:creationId xmlns:a16="http://schemas.microsoft.com/office/drawing/2014/main" id="{01326594-649A-F2EF-FCDA-CAC1F0DB8214}"/>
              </a:ext>
            </a:extLst>
          </p:cNvPr>
          <p:cNvSpPr/>
          <p:nvPr/>
        </p:nvSpPr>
        <p:spPr>
          <a:xfrm>
            <a:off x="8317107" y="5143499"/>
            <a:ext cx="133228" cy="17634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434">
              <a:defRPr/>
            </a:pPr>
            <a:endParaRPr lang="zh-CN" altLang="en-US">
              <a:solidFill>
                <a:srgbClr val="F2F2F2"/>
              </a:solidFill>
              <a:latin typeface="思源黑体 CN Normal"/>
            </a:endParaRPr>
          </a:p>
        </p:txBody>
      </p:sp>
    </p:spTree>
    <p:extLst>
      <p:ext uri="{BB962C8B-B14F-4D97-AF65-F5344CB8AC3E}">
        <p14:creationId xmlns:p14="http://schemas.microsoft.com/office/powerpoint/2010/main" val="2848183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6CD933E-CADE-5EE8-F0FF-E8F56B2BA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036" y="1058412"/>
            <a:ext cx="4100050" cy="5799589"/>
          </a:xfrm>
          <a:prstGeom prst="rect">
            <a:avLst/>
          </a:prstGeom>
        </p:spPr>
      </p:pic>
      <p:sp>
        <p:nvSpPr>
          <p:cNvPr id="4" name="文本框 3">
            <a:extLst>
              <a:ext uri="{FF2B5EF4-FFF2-40B4-BE49-F238E27FC236}">
                <a16:creationId xmlns:a16="http://schemas.microsoft.com/office/drawing/2014/main" id="{53E0C0EA-5CC7-10A2-C09F-C5F3EEDDAA84}"/>
              </a:ext>
            </a:extLst>
          </p:cNvPr>
          <p:cNvSpPr txBox="1"/>
          <p:nvPr/>
        </p:nvSpPr>
        <p:spPr>
          <a:xfrm>
            <a:off x="814521" y="178574"/>
            <a:ext cx="2031325"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研究区域</a:t>
            </a:r>
          </a:p>
        </p:txBody>
      </p:sp>
      <p:pic>
        <p:nvPicPr>
          <p:cNvPr id="6" name="图片 5">
            <a:extLst>
              <a:ext uri="{FF2B5EF4-FFF2-40B4-BE49-F238E27FC236}">
                <a16:creationId xmlns:a16="http://schemas.microsoft.com/office/drawing/2014/main" id="{BA9260AF-4775-464C-DEF3-5CFDF39B2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948" y="1058411"/>
            <a:ext cx="4100052" cy="5799589"/>
          </a:xfrm>
          <a:prstGeom prst="rect">
            <a:avLst/>
          </a:prstGeom>
        </p:spPr>
      </p:pic>
      <p:cxnSp>
        <p:nvCxnSpPr>
          <p:cNvPr id="8" name="直接连接符 7">
            <a:extLst>
              <a:ext uri="{FF2B5EF4-FFF2-40B4-BE49-F238E27FC236}">
                <a16:creationId xmlns:a16="http://schemas.microsoft.com/office/drawing/2014/main" id="{BEF0F9E7-25E4-68A7-EB81-2F2E75BF2B8C}"/>
              </a:ext>
            </a:extLst>
          </p:cNvPr>
          <p:cNvCxnSpPr>
            <a:cxnSpLocks/>
          </p:cNvCxnSpPr>
          <p:nvPr/>
        </p:nvCxnSpPr>
        <p:spPr>
          <a:xfrm flipV="1">
            <a:off x="4187952" y="1572768"/>
            <a:ext cx="3172968" cy="2496312"/>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AF443BB5-AC72-52A3-2CBA-D4B61A780ACC}"/>
              </a:ext>
            </a:extLst>
          </p:cNvPr>
          <p:cNvCxnSpPr>
            <a:cxnSpLocks/>
          </p:cNvCxnSpPr>
          <p:nvPr/>
        </p:nvCxnSpPr>
        <p:spPr>
          <a:xfrm>
            <a:off x="4187952" y="4553712"/>
            <a:ext cx="3172968" cy="185623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7670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67CB70-C232-7CD3-3501-524AB93DE30A}"/>
              </a:ext>
            </a:extLst>
          </p:cNvPr>
          <p:cNvSpPr/>
          <p:nvPr/>
        </p:nvSpPr>
        <p:spPr>
          <a:xfrm>
            <a:off x="0" y="1011499"/>
            <a:ext cx="10836998" cy="961097"/>
          </a:xfrm>
          <a:prstGeom prst="rect">
            <a:avLst/>
          </a:prstGeom>
        </p:spPr>
        <p:txBody>
          <a:bodyPr wrap="square">
            <a:spAutoFit/>
          </a:bodyPr>
          <a:lstStyle/>
          <a:p>
            <a:pPr indent="457217" algn="just" defTabSz="914434">
              <a:lnSpc>
                <a:spcPct val="150000"/>
              </a:lnSpc>
              <a:defRPr/>
            </a:pPr>
            <a:r>
              <a:rPr lang="zh-CN" altLang="en-US" sz="2000" dirty="0">
                <a:solidFill>
                  <a:srgbClr val="44546B"/>
                </a:solidFill>
                <a:latin typeface="Times New Roman" panose="02020603050405020304" pitchFamily="18" charset="0"/>
                <a:ea typeface="微软雅黑" panose="020B0503020204020204" pitchFamily="34" charset="-122"/>
              </a:rPr>
              <a:t>地物类型：</a:t>
            </a:r>
            <a:r>
              <a:rPr lang="zh-CN" altLang="en-US" sz="2000" b="1" dirty="0">
                <a:solidFill>
                  <a:srgbClr val="C00000"/>
                </a:solidFill>
                <a:latin typeface="Times New Roman" panose="02020603050405020304" pitchFamily="18" charset="0"/>
                <a:ea typeface="微软雅黑" panose="020B0503020204020204" pitchFamily="34" charset="-122"/>
              </a:rPr>
              <a:t>不透水面、水体、林地、农田、草地、裸地、柑橘、防虫网</a:t>
            </a:r>
            <a:endParaRPr lang="en-US" altLang="zh-CN" sz="2000" b="1" dirty="0">
              <a:solidFill>
                <a:srgbClr val="C00000"/>
              </a:solidFill>
              <a:latin typeface="Times New Roman" panose="02020603050405020304" pitchFamily="18" charset="0"/>
              <a:ea typeface="微软雅黑" panose="020B0503020204020204" pitchFamily="34" charset="-122"/>
            </a:endParaRPr>
          </a:p>
          <a:p>
            <a:pPr indent="457217" algn="just" defTabSz="914434">
              <a:lnSpc>
                <a:spcPct val="150000"/>
              </a:lnSpc>
              <a:defRPr/>
            </a:pPr>
            <a:r>
              <a:rPr lang="zh-CN" altLang="en-US" sz="2000" dirty="0">
                <a:solidFill>
                  <a:srgbClr val="44546B"/>
                </a:solidFill>
                <a:latin typeface="Times New Roman" panose="02020603050405020304" pitchFamily="18" charset="0"/>
                <a:ea typeface="微软雅黑" panose="020B0503020204020204" pitchFamily="34" charset="-122"/>
              </a:rPr>
              <a:t>标注原则：县域内</a:t>
            </a:r>
            <a:r>
              <a:rPr lang="en-US" altLang="zh-CN" sz="2000" b="1" dirty="0">
                <a:solidFill>
                  <a:srgbClr val="C00000"/>
                </a:solidFill>
                <a:latin typeface="Times New Roman" panose="02020603050405020304" pitchFamily="18" charset="0"/>
                <a:ea typeface="微软雅黑" panose="020B0503020204020204" pitchFamily="34" charset="-122"/>
              </a:rPr>
              <a:t>2200-2700</a:t>
            </a:r>
            <a:r>
              <a:rPr lang="zh-CN" altLang="en-US" sz="2000" dirty="0">
                <a:solidFill>
                  <a:srgbClr val="44546B"/>
                </a:solidFill>
                <a:latin typeface="Times New Roman" panose="02020603050405020304" pitchFamily="18" charset="0"/>
                <a:ea typeface="微软雅黑" panose="020B0503020204020204" pitchFamily="34" charset="-122"/>
              </a:rPr>
              <a:t>个为宜，均匀标注，按实际地物面积比例分配样本点个数</a:t>
            </a:r>
            <a:endParaRPr lang="en-US" altLang="zh-CN" sz="2000" dirty="0">
              <a:solidFill>
                <a:srgbClr val="44546B"/>
              </a:solidFill>
              <a:latin typeface="Times New Roman" panose="02020603050405020304" pitchFamily="18" charset="0"/>
              <a:ea typeface="微软雅黑" panose="020B0503020204020204" pitchFamily="34" charset="-122"/>
            </a:endParaRPr>
          </a:p>
        </p:txBody>
      </p:sp>
      <p:pic>
        <p:nvPicPr>
          <p:cNvPr id="5" name="图片 4">
            <a:extLst>
              <a:ext uri="{FF2B5EF4-FFF2-40B4-BE49-F238E27FC236}">
                <a16:creationId xmlns:a16="http://schemas.microsoft.com/office/drawing/2014/main" id="{E0A46081-16BF-159F-9A1F-7746EEAC2B32}"/>
              </a:ext>
            </a:extLst>
          </p:cNvPr>
          <p:cNvPicPr>
            <a:picLocks noChangeAspect="1"/>
          </p:cNvPicPr>
          <p:nvPr/>
        </p:nvPicPr>
        <p:blipFill>
          <a:blip r:embed="rId2"/>
          <a:stretch>
            <a:fillRect/>
          </a:stretch>
        </p:blipFill>
        <p:spPr>
          <a:xfrm>
            <a:off x="233932" y="2187030"/>
            <a:ext cx="6404863" cy="3887611"/>
          </a:xfrm>
          <a:prstGeom prst="rect">
            <a:avLst/>
          </a:prstGeom>
        </p:spPr>
      </p:pic>
      <p:sp>
        <p:nvSpPr>
          <p:cNvPr id="6" name="矩形 5">
            <a:extLst>
              <a:ext uri="{FF2B5EF4-FFF2-40B4-BE49-F238E27FC236}">
                <a16:creationId xmlns:a16="http://schemas.microsoft.com/office/drawing/2014/main" id="{09B85689-000C-CD55-6CEA-C8BE953C3C67}"/>
              </a:ext>
            </a:extLst>
          </p:cNvPr>
          <p:cNvSpPr/>
          <p:nvPr/>
        </p:nvSpPr>
        <p:spPr>
          <a:xfrm>
            <a:off x="1564174" y="6261235"/>
            <a:ext cx="4189650" cy="418191"/>
          </a:xfrm>
          <a:prstGeom prst="rect">
            <a:avLst/>
          </a:prstGeom>
        </p:spPr>
        <p:txBody>
          <a:bodyPr wrap="square">
            <a:spAutoFit/>
          </a:bodyPr>
          <a:lstStyle/>
          <a:p>
            <a:pPr indent="457217" algn="just" defTabSz="914434">
              <a:lnSpc>
                <a:spcPct val="150000"/>
              </a:lnSpc>
              <a:defRPr/>
            </a:pPr>
            <a:r>
              <a:rPr lang="zh-CN" altLang="en-US" sz="1600" b="1" dirty="0">
                <a:solidFill>
                  <a:srgbClr val="44546B"/>
                </a:solidFill>
                <a:latin typeface="微软雅黑" panose="020B0503020204020204" pitchFamily="34" charset="-122"/>
                <a:ea typeface="微软雅黑" panose="020B0503020204020204" pitchFamily="34" charset="-122"/>
              </a:rPr>
              <a:t>在</a:t>
            </a:r>
            <a:r>
              <a:rPr lang="en-US" altLang="zh-CN" sz="1600" b="1" dirty="0">
                <a:solidFill>
                  <a:srgbClr val="44546B"/>
                </a:solidFill>
                <a:latin typeface="微软雅黑" panose="020B0503020204020204" pitchFamily="34" charset="-122"/>
                <a:ea typeface="微软雅黑" panose="020B0503020204020204" pitchFamily="34" charset="-122"/>
              </a:rPr>
              <a:t>Google earth pro</a:t>
            </a:r>
            <a:r>
              <a:rPr lang="zh-CN" altLang="en-US" sz="1600" b="1" dirty="0">
                <a:solidFill>
                  <a:srgbClr val="44546B"/>
                </a:solidFill>
                <a:latin typeface="微软雅黑" panose="020B0503020204020204" pitchFamily="34" charset="-122"/>
                <a:ea typeface="微软雅黑" panose="020B0503020204020204" pitchFamily="34" charset="-122"/>
              </a:rPr>
              <a:t>标注样本</a:t>
            </a:r>
            <a:endParaRPr lang="en-US" altLang="zh-CN" sz="1600" b="1" dirty="0">
              <a:solidFill>
                <a:srgbClr val="44546B"/>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FC75547-B983-F1E6-A8F5-738FBABBF917}"/>
              </a:ext>
            </a:extLst>
          </p:cNvPr>
          <p:cNvSpPr txBox="1"/>
          <p:nvPr/>
        </p:nvSpPr>
        <p:spPr>
          <a:xfrm>
            <a:off x="814521" y="178574"/>
            <a:ext cx="2031325"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样本获取</a:t>
            </a:r>
          </a:p>
        </p:txBody>
      </p:sp>
      <p:sp>
        <p:nvSpPr>
          <p:cNvPr id="7" name="矩形 6">
            <a:extLst>
              <a:ext uri="{FF2B5EF4-FFF2-40B4-BE49-F238E27FC236}">
                <a16:creationId xmlns:a16="http://schemas.microsoft.com/office/drawing/2014/main" id="{60807D54-97CF-F2DC-7A70-EEA395A52DB8}"/>
              </a:ext>
            </a:extLst>
          </p:cNvPr>
          <p:cNvSpPr/>
          <p:nvPr/>
        </p:nvSpPr>
        <p:spPr>
          <a:xfrm>
            <a:off x="7601374" y="6163550"/>
            <a:ext cx="4268071" cy="418191"/>
          </a:xfrm>
          <a:prstGeom prst="rect">
            <a:avLst/>
          </a:prstGeom>
        </p:spPr>
        <p:txBody>
          <a:bodyPr wrap="square">
            <a:spAutoFit/>
          </a:bodyPr>
          <a:lstStyle/>
          <a:p>
            <a:pPr indent="457217" algn="just" defTabSz="914434">
              <a:lnSpc>
                <a:spcPct val="150000"/>
              </a:lnSpc>
              <a:defRPr/>
            </a:pPr>
            <a:r>
              <a:rPr lang="zh-CN" altLang="en-US" sz="1600" b="1" dirty="0">
                <a:solidFill>
                  <a:srgbClr val="44546B"/>
                </a:solidFill>
                <a:latin typeface="微软雅黑" panose="020B0503020204020204" pitchFamily="34" charset="-122"/>
                <a:ea typeface="微软雅黑" panose="020B0503020204020204" pitchFamily="34" charset="-122"/>
              </a:rPr>
              <a:t>在</a:t>
            </a:r>
            <a:r>
              <a:rPr lang="en-US" altLang="zh-CN" sz="1600" b="1" dirty="0">
                <a:solidFill>
                  <a:srgbClr val="44546B"/>
                </a:solidFill>
                <a:latin typeface="微软雅黑" panose="020B0503020204020204" pitchFamily="34" charset="-122"/>
                <a:ea typeface="微软雅黑" panose="020B0503020204020204" pitchFamily="34" charset="-122"/>
              </a:rPr>
              <a:t>ArcMap</a:t>
            </a:r>
            <a:r>
              <a:rPr lang="zh-CN" altLang="en-US" sz="1600" b="1" dirty="0">
                <a:solidFill>
                  <a:srgbClr val="44546B"/>
                </a:solidFill>
                <a:latin typeface="微软雅黑" panose="020B0503020204020204" pitchFamily="34" charset="-122"/>
                <a:ea typeface="微软雅黑" panose="020B0503020204020204" pitchFamily="34" charset="-122"/>
              </a:rPr>
              <a:t>为样本赋予唯一值</a:t>
            </a:r>
            <a:endParaRPr lang="en-US" altLang="zh-CN" sz="1600" b="1" dirty="0">
              <a:solidFill>
                <a:srgbClr val="44546B"/>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4F9B6699-108C-C48C-FC25-2D44AFE17A06}"/>
              </a:ext>
            </a:extLst>
          </p:cNvPr>
          <p:cNvPicPr>
            <a:picLocks noChangeAspect="1"/>
          </p:cNvPicPr>
          <p:nvPr/>
        </p:nvPicPr>
        <p:blipFill>
          <a:blip r:embed="rId3"/>
          <a:stretch>
            <a:fillRect/>
          </a:stretch>
        </p:blipFill>
        <p:spPr>
          <a:xfrm>
            <a:off x="7764536" y="2544001"/>
            <a:ext cx="3462352" cy="3542499"/>
          </a:xfrm>
          <a:prstGeom prst="rect">
            <a:avLst/>
          </a:prstGeom>
        </p:spPr>
      </p:pic>
      <p:sp>
        <p:nvSpPr>
          <p:cNvPr id="9" name="箭头: 右 8">
            <a:extLst>
              <a:ext uri="{FF2B5EF4-FFF2-40B4-BE49-F238E27FC236}">
                <a16:creationId xmlns:a16="http://schemas.microsoft.com/office/drawing/2014/main" id="{73BF1418-2541-AC88-3A04-9FCF80BDA2BE}"/>
              </a:ext>
            </a:extLst>
          </p:cNvPr>
          <p:cNvSpPr/>
          <p:nvPr/>
        </p:nvSpPr>
        <p:spPr>
          <a:xfrm>
            <a:off x="6927416" y="4306007"/>
            <a:ext cx="706758" cy="41819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434">
              <a:defRPr/>
            </a:pPr>
            <a:endParaRPr lang="zh-CN" altLang="en-US">
              <a:solidFill>
                <a:srgbClr val="F2F2F2"/>
              </a:solidFill>
              <a:latin typeface="思源黑体 CN Normal"/>
            </a:endParaRPr>
          </a:p>
        </p:txBody>
      </p:sp>
    </p:spTree>
    <p:extLst>
      <p:ext uri="{BB962C8B-B14F-4D97-AF65-F5344CB8AC3E}">
        <p14:creationId xmlns:p14="http://schemas.microsoft.com/office/powerpoint/2010/main" val="147149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23CAFA7-4F8D-66FE-4007-294E9E132079}"/>
              </a:ext>
            </a:extLst>
          </p:cNvPr>
          <p:cNvSpPr txBox="1"/>
          <p:nvPr/>
        </p:nvSpPr>
        <p:spPr>
          <a:xfrm>
            <a:off x="814521" y="178574"/>
            <a:ext cx="2031325"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样本获取</a:t>
            </a:r>
          </a:p>
        </p:txBody>
      </p:sp>
      <p:sp>
        <p:nvSpPr>
          <p:cNvPr id="2" name="矩形 1">
            <a:extLst>
              <a:ext uri="{FF2B5EF4-FFF2-40B4-BE49-F238E27FC236}">
                <a16:creationId xmlns:a16="http://schemas.microsoft.com/office/drawing/2014/main" id="{22548141-7E9A-2994-78DD-4AF76796E5D7}"/>
              </a:ext>
            </a:extLst>
          </p:cNvPr>
          <p:cNvSpPr/>
          <p:nvPr/>
        </p:nvSpPr>
        <p:spPr>
          <a:xfrm>
            <a:off x="289253" y="1107488"/>
            <a:ext cx="11156465" cy="961097"/>
          </a:xfrm>
          <a:prstGeom prst="rect">
            <a:avLst/>
          </a:prstGeom>
        </p:spPr>
        <p:txBody>
          <a:bodyPr wrap="square">
            <a:spAutoFit/>
          </a:bodyPr>
          <a:lstStyle/>
          <a:p>
            <a:pPr indent="457217" algn="just" defTabSz="914434">
              <a:lnSpc>
                <a:spcPct val="150000"/>
              </a:lnSpc>
              <a:defRPr/>
            </a:pPr>
            <a:r>
              <a:rPr lang="zh-CN" altLang="en-US" sz="2000" dirty="0">
                <a:solidFill>
                  <a:srgbClr val="44546B"/>
                </a:solidFill>
                <a:latin typeface="Times New Roman" panose="02020603050405020304" pitchFamily="18" charset="0"/>
                <a:ea typeface="微软雅黑" panose="020B0503020204020204" pitchFamily="34" charset="-122"/>
              </a:rPr>
              <a:t>由于</a:t>
            </a:r>
            <a:r>
              <a:rPr lang="en-US" altLang="zh-CN" sz="2000" dirty="0">
                <a:solidFill>
                  <a:srgbClr val="44546B"/>
                </a:solidFill>
                <a:latin typeface="Times New Roman" panose="02020603050405020304" pitchFamily="18" charset="0"/>
                <a:ea typeface="微软雅黑" panose="020B0503020204020204" pitchFamily="34" charset="-122"/>
              </a:rPr>
              <a:t>Google earth</a:t>
            </a:r>
            <a:r>
              <a:rPr lang="zh-CN" altLang="en-US" sz="2000" dirty="0">
                <a:solidFill>
                  <a:srgbClr val="44546B"/>
                </a:solidFill>
                <a:latin typeface="Times New Roman" panose="02020603050405020304" pitchFamily="18" charset="0"/>
                <a:ea typeface="微软雅黑" panose="020B0503020204020204" pitchFamily="34" charset="-122"/>
              </a:rPr>
              <a:t>上未必有目标年份的影像，可以通过前后时间的影像进行对比判断，另外使用</a:t>
            </a:r>
            <a:r>
              <a:rPr lang="en-US" altLang="zh-CN" sz="2000" dirty="0">
                <a:solidFill>
                  <a:srgbClr val="44546B"/>
                </a:solidFill>
                <a:latin typeface="Times New Roman" panose="02020603050405020304" pitchFamily="18" charset="0"/>
                <a:ea typeface="微软雅黑" panose="020B0503020204020204" pitchFamily="34" charset="-122"/>
                <a:hlinkClick r:id="rId3"/>
              </a:rPr>
              <a:t>Visualize CCD products (</a:t>
            </a:r>
            <a:r>
              <a:rPr lang="en-US" altLang="zh-CN" sz="2000" dirty="0" err="1">
                <a:solidFill>
                  <a:srgbClr val="44546B"/>
                </a:solidFill>
                <a:latin typeface="Times New Roman" panose="02020603050405020304" pitchFamily="18" charset="0"/>
                <a:ea typeface="微软雅黑" panose="020B0503020204020204" pitchFamily="34" charset="-122"/>
                <a:hlinkClick r:id="rId3"/>
              </a:rPr>
              <a:t>earthengine.app</a:t>
            </a:r>
            <a:r>
              <a:rPr lang="en-US" altLang="zh-CN" sz="2000" dirty="0">
                <a:solidFill>
                  <a:srgbClr val="44546B"/>
                </a:solidFill>
                <a:latin typeface="Times New Roman" panose="02020603050405020304" pitchFamily="18" charset="0"/>
                <a:ea typeface="微软雅黑" panose="020B0503020204020204" pitchFamily="34" charset="-122"/>
                <a:hlinkClick r:id="rId3"/>
              </a:rPr>
              <a:t>)</a:t>
            </a:r>
            <a:r>
              <a:rPr lang="zh-CN" altLang="en-US" sz="2000" dirty="0">
                <a:solidFill>
                  <a:srgbClr val="44546B"/>
                </a:solidFill>
                <a:latin typeface="Times New Roman" panose="02020603050405020304" pitchFamily="18" charset="0"/>
                <a:ea typeface="微软雅黑" panose="020B0503020204020204" pitchFamily="34" charset="-122"/>
              </a:rPr>
              <a:t>工具辅助判读，最后下载目标年份影像进行对比查看。</a:t>
            </a:r>
            <a:endParaRPr lang="en-US" altLang="zh-CN" sz="2000" dirty="0">
              <a:solidFill>
                <a:srgbClr val="44546B"/>
              </a:solidFill>
              <a:latin typeface="Times New Roman" panose="02020603050405020304" pitchFamily="18" charset="0"/>
              <a:ea typeface="微软雅黑" panose="020B0503020204020204" pitchFamily="34" charset="-122"/>
            </a:endParaRPr>
          </a:p>
        </p:txBody>
      </p:sp>
      <p:pic>
        <p:nvPicPr>
          <p:cNvPr id="5" name="图片 4">
            <a:extLst>
              <a:ext uri="{FF2B5EF4-FFF2-40B4-BE49-F238E27FC236}">
                <a16:creationId xmlns:a16="http://schemas.microsoft.com/office/drawing/2014/main" id="{179EAFD4-477E-269C-8AE2-068816EDD8F8}"/>
              </a:ext>
            </a:extLst>
          </p:cNvPr>
          <p:cNvPicPr>
            <a:picLocks noChangeAspect="1"/>
          </p:cNvPicPr>
          <p:nvPr/>
        </p:nvPicPr>
        <p:blipFill>
          <a:blip r:embed="rId4"/>
          <a:stretch>
            <a:fillRect/>
          </a:stretch>
        </p:blipFill>
        <p:spPr>
          <a:xfrm>
            <a:off x="6389397" y="2504140"/>
            <a:ext cx="5717873" cy="3796197"/>
          </a:xfrm>
          <a:prstGeom prst="rect">
            <a:avLst/>
          </a:prstGeom>
        </p:spPr>
      </p:pic>
      <p:pic>
        <p:nvPicPr>
          <p:cNvPr id="9" name="图片 8">
            <a:extLst>
              <a:ext uri="{FF2B5EF4-FFF2-40B4-BE49-F238E27FC236}">
                <a16:creationId xmlns:a16="http://schemas.microsoft.com/office/drawing/2014/main" id="{102A3A76-7F12-B58A-A074-E97FF3C5EBF6}"/>
              </a:ext>
            </a:extLst>
          </p:cNvPr>
          <p:cNvPicPr>
            <a:picLocks noChangeAspect="1"/>
          </p:cNvPicPr>
          <p:nvPr/>
        </p:nvPicPr>
        <p:blipFill rotWithShape="1">
          <a:blip r:embed="rId5"/>
          <a:srcRect r="17653"/>
          <a:stretch/>
        </p:blipFill>
        <p:spPr>
          <a:xfrm>
            <a:off x="203605" y="2464524"/>
            <a:ext cx="6066258" cy="3796197"/>
          </a:xfrm>
          <a:prstGeom prst="rect">
            <a:avLst/>
          </a:prstGeom>
        </p:spPr>
      </p:pic>
      <p:sp>
        <p:nvSpPr>
          <p:cNvPr id="12" name="矩形 11">
            <a:extLst>
              <a:ext uri="{FF2B5EF4-FFF2-40B4-BE49-F238E27FC236}">
                <a16:creationId xmlns:a16="http://schemas.microsoft.com/office/drawing/2014/main" id="{FBB8C7F6-7C41-9179-BE97-DC385EC608FE}"/>
              </a:ext>
            </a:extLst>
          </p:cNvPr>
          <p:cNvSpPr/>
          <p:nvPr/>
        </p:nvSpPr>
        <p:spPr>
          <a:xfrm>
            <a:off x="1167606" y="6224145"/>
            <a:ext cx="4556668" cy="418191"/>
          </a:xfrm>
          <a:prstGeom prst="rect">
            <a:avLst/>
          </a:prstGeom>
        </p:spPr>
        <p:txBody>
          <a:bodyPr wrap="square">
            <a:spAutoFit/>
          </a:bodyPr>
          <a:lstStyle/>
          <a:p>
            <a:pPr indent="457217" algn="just" defTabSz="914434">
              <a:lnSpc>
                <a:spcPct val="150000"/>
              </a:lnSpc>
              <a:defRPr/>
            </a:pPr>
            <a:r>
              <a:rPr lang="zh-CN" altLang="en-US" sz="1600" b="1" dirty="0">
                <a:solidFill>
                  <a:srgbClr val="44546B"/>
                </a:solidFill>
                <a:latin typeface="微软雅黑" panose="020B0503020204020204" pitchFamily="34" charset="-122"/>
                <a:ea typeface="微软雅黑" panose="020B0503020204020204" pitchFamily="34" charset="-122"/>
              </a:rPr>
              <a:t>使用</a:t>
            </a:r>
            <a:r>
              <a:rPr lang="en-US" altLang="zh-CN" sz="1600" b="1" dirty="0">
                <a:solidFill>
                  <a:srgbClr val="44546B"/>
                </a:solidFill>
                <a:latin typeface="微软雅黑" panose="020B0503020204020204" pitchFamily="34" charset="-122"/>
                <a:ea typeface="微软雅黑" panose="020B0503020204020204" pitchFamily="34" charset="-122"/>
              </a:rPr>
              <a:t>CCD</a:t>
            </a:r>
            <a:r>
              <a:rPr lang="zh-CN" altLang="en-US" sz="1600" b="1" dirty="0">
                <a:solidFill>
                  <a:srgbClr val="44546B"/>
                </a:solidFill>
                <a:latin typeface="微软雅黑" panose="020B0503020204020204" pitchFamily="34" charset="-122"/>
                <a:ea typeface="微软雅黑" panose="020B0503020204020204" pitchFamily="34" charset="-122"/>
              </a:rPr>
              <a:t>工具判断图斑变化节点</a:t>
            </a:r>
            <a:endParaRPr lang="en-US" altLang="zh-CN" sz="1600" b="1" dirty="0">
              <a:solidFill>
                <a:srgbClr val="44546B"/>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1A9C7F9-133B-400C-7C56-E25C30374C7C}"/>
              </a:ext>
            </a:extLst>
          </p:cNvPr>
          <p:cNvSpPr/>
          <p:nvPr/>
        </p:nvSpPr>
        <p:spPr>
          <a:xfrm>
            <a:off x="7295118" y="6300336"/>
            <a:ext cx="4556668" cy="418191"/>
          </a:xfrm>
          <a:prstGeom prst="rect">
            <a:avLst/>
          </a:prstGeom>
        </p:spPr>
        <p:txBody>
          <a:bodyPr wrap="square">
            <a:spAutoFit/>
          </a:bodyPr>
          <a:lstStyle/>
          <a:p>
            <a:pPr indent="457217" algn="just" defTabSz="914434">
              <a:lnSpc>
                <a:spcPct val="150000"/>
              </a:lnSpc>
              <a:defRPr/>
            </a:pPr>
            <a:r>
              <a:rPr lang="zh-CN" altLang="en-US" sz="1600" b="1" dirty="0">
                <a:solidFill>
                  <a:srgbClr val="44546B"/>
                </a:solidFill>
                <a:latin typeface="微软雅黑" panose="020B0503020204020204" pitchFamily="34" charset="-122"/>
                <a:ea typeface="微软雅黑" panose="020B0503020204020204" pitchFamily="34" charset="-122"/>
              </a:rPr>
              <a:t>在影像上叠加样本点进行删改</a:t>
            </a:r>
            <a:endParaRPr lang="en-US" altLang="zh-CN" sz="1600" b="1" dirty="0">
              <a:solidFill>
                <a:srgbClr val="44546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6884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23CAFA7-4F8D-66FE-4007-294E9E132079}"/>
              </a:ext>
            </a:extLst>
          </p:cNvPr>
          <p:cNvSpPr txBox="1"/>
          <p:nvPr/>
        </p:nvSpPr>
        <p:spPr>
          <a:xfrm>
            <a:off x="814521" y="178574"/>
            <a:ext cx="2031325"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样本获取</a:t>
            </a:r>
          </a:p>
        </p:txBody>
      </p:sp>
      <p:graphicFrame>
        <p:nvGraphicFramePr>
          <p:cNvPr id="2" name="表格 1">
            <a:extLst>
              <a:ext uri="{FF2B5EF4-FFF2-40B4-BE49-F238E27FC236}">
                <a16:creationId xmlns:a16="http://schemas.microsoft.com/office/drawing/2014/main" id="{DCF2BE74-D176-E63D-3C48-2670EF2E0693}"/>
              </a:ext>
            </a:extLst>
          </p:cNvPr>
          <p:cNvGraphicFramePr>
            <a:graphicFrameLocks noGrp="1"/>
          </p:cNvGraphicFramePr>
          <p:nvPr/>
        </p:nvGraphicFramePr>
        <p:xfrm>
          <a:off x="1249559" y="1635139"/>
          <a:ext cx="9692887" cy="4499105"/>
        </p:xfrm>
        <a:graphic>
          <a:graphicData uri="http://schemas.openxmlformats.org/drawingml/2006/table">
            <a:tbl>
              <a:tblPr>
                <a:tableStyleId>{9D7B26C5-4107-4FEC-AEDC-1716B250A1EF}</a:tableStyleId>
              </a:tblPr>
              <a:tblGrid>
                <a:gridCol w="1026306">
                  <a:extLst>
                    <a:ext uri="{9D8B030D-6E8A-4147-A177-3AD203B41FA5}">
                      <a16:colId xmlns:a16="http://schemas.microsoft.com/office/drawing/2014/main" val="1867930058"/>
                    </a:ext>
                  </a:extLst>
                </a:gridCol>
                <a:gridCol w="1382263">
                  <a:extLst>
                    <a:ext uri="{9D8B030D-6E8A-4147-A177-3AD203B41FA5}">
                      <a16:colId xmlns:a16="http://schemas.microsoft.com/office/drawing/2014/main" val="3295868248"/>
                    </a:ext>
                  </a:extLst>
                </a:gridCol>
                <a:gridCol w="1552738">
                  <a:extLst>
                    <a:ext uri="{9D8B030D-6E8A-4147-A177-3AD203B41FA5}">
                      <a16:colId xmlns:a16="http://schemas.microsoft.com/office/drawing/2014/main" val="1087029891"/>
                    </a:ext>
                  </a:extLst>
                </a:gridCol>
                <a:gridCol w="1729896">
                  <a:extLst>
                    <a:ext uri="{9D8B030D-6E8A-4147-A177-3AD203B41FA5}">
                      <a16:colId xmlns:a16="http://schemas.microsoft.com/office/drawing/2014/main" val="1523301371"/>
                    </a:ext>
                  </a:extLst>
                </a:gridCol>
                <a:gridCol w="1406842">
                  <a:extLst>
                    <a:ext uri="{9D8B030D-6E8A-4147-A177-3AD203B41FA5}">
                      <a16:colId xmlns:a16="http://schemas.microsoft.com/office/drawing/2014/main" val="1390708533"/>
                    </a:ext>
                  </a:extLst>
                </a:gridCol>
                <a:gridCol w="1344317">
                  <a:extLst>
                    <a:ext uri="{9D8B030D-6E8A-4147-A177-3AD203B41FA5}">
                      <a16:colId xmlns:a16="http://schemas.microsoft.com/office/drawing/2014/main" val="3234028663"/>
                    </a:ext>
                  </a:extLst>
                </a:gridCol>
                <a:gridCol w="1250525">
                  <a:extLst>
                    <a:ext uri="{9D8B030D-6E8A-4147-A177-3AD203B41FA5}">
                      <a16:colId xmlns:a16="http://schemas.microsoft.com/office/drawing/2014/main" val="3913222914"/>
                    </a:ext>
                  </a:extLst>
                </a:gridCol>
              </a:tblGrid>
              <a:tr h="444201">
                <a:tc>
                  <a:txBody>
                    <a:bodyPr/>
                    <a:lstStyle/>
                    <a:p>
                      <a:pPr algn="ctr" fontAlgn="ctr"/>
                      <a:endParaRPr lang="zh-CN" altLang="en-US" sz="11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altLang="zh-CN"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2017</a:t>
                      </a:r>
                      <a:endParaRPr lang="en-US" altLang="zh-CN"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altLang="zh-CN"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2018</a:t>
                      </a:r>
                      <a:endParaRPr lang="en-US" altLang="zh-CN"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altLang="zh-CN"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2019</a:t>
                      </a:r>
                      <a:endParaRPr lang="en-US" altLang="zh-CN"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altLang="zh-CN"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2020</a:t>
                      </a:r>
                      <a:endParaRPr lang="en-US" altLang="zh-CN"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altLang="zh-CN"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2021</a:t>
                      </a:r>
                      <a:endParaRPr lang="en-US" altLang="zh-CN"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altLang="zh-CN" sz="1800" b="1" u="none" strike="noStrike" kern="1200" baseline="0" dirty="0">
                          <a:solidFill>
                            <a:schemeClr val="bg1">
                              <a:lumMod val="10000"/>
                            </a:schemeClr>
                          </a:solidFill>
                          <a:effectLst/>
                          <a:latin typeface="Times New Roman" panose="02020603050405020304" pitchFamily="18" charset="0"/>
                          <a:ea typeface="宋体" panose="02010600030101010101" pitchFamily="2" charset="-122"/>
                        </a:rPr>
                        <a:t>2022</a:t>
                      </a:r>
                      <a:endParaRPr lang="en-US" altLang="zh-CN" sz="1800" b="1" u="none" strike="noStrike" kern="1200" baseline="0" dirty="0">
                        <a:solidFill>
                          <a:schemeClr val="bg1">
                            <a:lumMod val="10000"/>
                          </a:schemeClr>
                        </a:solidFill>
                        <a:effectLst/>
                        <a:latin typeface="Times New Roman" panose="02020603050405020304" pitchFamily="18" charset="0"/>
                        <a:ea typeface="宋体" panose="02010600030101010101" pitchFamily="2" charset="-122"/>
                        <a:cs typeface="+mn-cs"/>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7779"/>
                  </a:ext>
                </a:extLst>
              </a:tr>
              <a:tr h="444201">
                <a:tc>
                  <a:txBody>
                    <a:bodyPr/>
                    <a:lstStyle/>
                    <a:p>
                      <a:pPr algn="ctr" fontAlgn="ctr"/>
                      <a:r>
                        <a:rPr lang="zh-CN" altLang="en-US"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城市</a:t>
                      </a:r>
                      <a:endParaRPr lang="zh-CN" altLang="en-US"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145</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163</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1800" b="0" u="none" strike="noStrike" baseline="0">
                          <a:solidFill>
                            <a:schemeClr val="bg1">
                              <a:lumMod val="10000"/>
                            </a:schemeClr>
                          </a:solidFill>
                          <a:effectLst/>
                          <a:latin typeface="Times New Roman" panose="02020603050405020304" pitchFamily="18" charset="0"/>
                          <a:ea typeface="宋体" panose="02010600030101010101" pitchFamily="2" charset="-122"/>
                        </a:rPr>
                        <a:t>163</a:t>
                      </a:r>
                      <a:endParaRPr lang="en-US" altLang="zh-CN" sz="18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182</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175</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181</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73444109"/>
                  </a:ext>
                </a:extLst>
              </a:tr>
              <a:tr h="444201">
                <a:tc>
                  <a:txBody>
                    <a:bodyPr/>
                    <a:lstStyle/>
                    <a:p>
                      <a:pPr algn="ctr" fontAlgn="ctr"/>
                      <a:r>
                        <a:rPr lang="zh-CN" altLang="en-US"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林地</a:t>
                      </a:r>
                      <a:endParaRPr lang="zh-CN" altLang="en-US"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799</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799</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788</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787</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787</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781</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extLst>
                  <a:ext uri="{0D108BD9-81ED-4DB2-BD59-A6C34878D82A}">
                    <a16:rowId xmlns:a16="http://schemas.microsoft.com/office/drawing/2014/main" val="1204334005"/>
                  </a:ext>
                </a:extLst>
              </a:tr>
              <a:tr h="444201">
                <a:tc>
                  <a:txBody>
                    <a:bodyPr/>
                    <a:lstStyle/>
                    <a:p>
                      <a:pPr algn="ctr" fontAlgn="ctr"/>
                      <a:r>
                        <a:rPr lang="zh-CN" altLang="en-US"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水体</a:t>
                      </a:r>
                      <a:endParaRPr lang="zh-CN" altLang="en-US"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127</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123</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121</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131</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131</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131</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extLst>
                  <a:ext uri="{0D108BD9-81ED-4DB2-BD59-A6C34878D82A}">
                    <a16:rowId xmlns:a16="http://schemas.microsoft.com/office/drawing/2014/main" val="2601711564"/>
                  </a:ext>
                </a:extLst>
              </a:tr>
              <a:tr h="444201">
                <a:tc>
                  <a:txBody>
                    <a:bodyPr/>
                    <a:lstStyle/>
                    <a:p>
                      <a:pPr algn="ctr" fontAlgn="ctr"/>
                      <a:r>
                        <a:rPr lang="zh-CN" altLang="en-US"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农田</a:t>
                      </a:r>
                      <a:endParaRPr lang="zh-CN" altLang="en-US"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384</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409</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409</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463</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452</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452</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extLst>
                  <a:ext uri="{0D108BD9-81ED-4DB2-BD59-A6C34878D82A}">
                    <a16:rowId xmlns:a16="http://schemas.microsoft.com/office/drawing/2014/main" val="3420793826"/>
                  </a:ext>
                </a:extLst>
              </a:tr>
              <a:tr h="501296">
                <a:tc>
                  <a:txBody>
                    <a:bodyPr/>
                    <a:lstStyle/>
                    <a:p>
                      <a:pPr algn="ctr" fontAlgn="ctr"/>
                      <a:r>
                        <a:rPr lang="zh-CN" altLang="en-US"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柑橘</a:t>
                      </a:r>
                      <a:endParaRPr lang="zh-CN" altLang="en-US"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512</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412</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369</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376</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357</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355</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extLst>
                  <a:ext uri="{0D108BD9-81ED-4DB2-BD59-A6C34878D82A}">
                    <a16:rowId xmlns:a16="http://schemas.microsoft.com/office/drawing/2014/main" val="3566224119"/>
                  </a:ext>
                </a:extLst>
              </a:tr>
              <a:tr h="444201">
                <a:tc>
                  <a:txBody>
                    <a:bodyPr/>
                    <a:lstStyle/>
                    <a:p>
                      <a:pPr algn="ctr" fontAlgn="ctr"/>
                      <a:r>
                        <a:rPr lang="zh-CN" altLang="en-US"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灌草</a:t>
                      </a:r>
                      <a:endParaRPr lang="zh-CN" altLang="en-US"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310</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322</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310</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282</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283</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283</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extLst>
                  <a:ext uri="{0D108BD9-81ED-4DB2-BD59-A6C34878D82A}">
                    <a16:rowId xmlns:a16="http://schemas.microsoft.com/office/drawing/2014/main" val="2468893915"/>
                  </a:ext>
                </a:extLst>
              </a:tr>
              <a:tr h="444201">
                <a:tc>
                  <a:txBody>
                    <a:bodyPr/>
                    <a:lstStyle/>
                    <a:p>
                      <a:pPr algn="ctr" fontAlgn="ctr"/>
                      <a:r>
                        <a:rPr lang="zh-CN" altLang="en-US"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裸地</a:t>
                      </a:r>
                      <a:endParaRPr lang="zh-CN" altLang="en-US"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176</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188</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209</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115</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137</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137</a:t>
                      </a:r>
                      <a:endPar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extLst>
                  <a:ext uri="{0D108BD9-81ED-4DB2-BD59-A6C34878D82A}">
                    <a16:rowId xmlns:a16="http://schemas.microsoft.com/office/drawing/2014/main" val="2548907815"/>
                  </a:ext>
                </a:extLst>
              </a:tr>
              <a:tr h="444201">
                <a:tc>
                  <a:txBody>
                    <a:bodyPr/>
                    <a:lstStyle/>
                    <a:p>
                      <a:pPr algn="ctr" fontAlgn="ctr"/>
                      <a:r>
                        <a:rPr lang="zh-CN" altLang="en-US"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防虫网</a:t>
                      </a:r>
                      <a:endParaRPr lang="zh-CN" altLang="en-US"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51</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90</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174</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203</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250</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800" b="0" u="none" strike="noStrike" baseline="0" dirty="0">
                          <a:solidFill>
                            <a:srgbClr val="FF0000"/>
                          </a:solidFill>
                          <a:effectLst/>
                          <a:latin typeface="Times New Roman" panose="02020603050405020304" pitchFamily="18" charset="0"/>
                          <a:ea typeface="宋体" panose="02010600030101010101" pitchFamily="2" charset="-122"/>
                        </a:rPr>
                        <a:t>252</a:t>
                      </a:r>
                      <a:endParaRPr lang="en-US" altLang="zh-CN" sz="1800" b="0" i="0" u="none" strike="noStrike" baseline="0" dirty="0">
                        <a:solidFill>
                          <a:srgbClr val="FF0000"/>
                        </a:solidFill>
                        <a:effectLst/>
                        <a:latin typeface="Times New Roman" panose="02020603050405020304" pitchFamily="18" charset="0"/>
                        <a:ea typeface="宋体" panose="02010600030101010101" pitchFamily="2" charset="-122"/>
                      </a:endParaRPr>
                    </a:p>
                  </a:txBody>
                  <a:tcPr marL="9525" marR="9525" marT="9525" marB="0" anchor="ctr"/>
                </a:tc>
                <a:extLst>
                  <a:ext uri="{0D108BD9-81ED-4DB2-BD59-A6C34878D82A}">
                    <a16:rowId xmlns:a16="http://schemas.microsoft.com/office/drawing/2014/main" val="1308697210"/>
                  </a:ext>
                </a:extLst>
              </a:tr>
              <a:tr h="444201">
                <a:tc>
                  <a:txBody>
                    <a:bodyPr/>
                    <a:lstStyle/>
                    <a:p>
                      <a:pPr algn="ctr" fontAlgn="ctr"/>
                      <a:r>
                        <a:rPr lang="zh-CN" altLang="en-US" sz="1800" b="1" u="none" strike="noStrike" baseline="0" dirty="0">
                          <a:solidFill>
                            <a:schemeClr val="bg1">
                              <a:lumMod val="10000"/>
                            </a:schemeClr>
                          </a:solidFill>
                          <a:effectLst/>
                          <a:latin typeface="Times New Roman" panose="02020603050405020304" pitchFamily="18" charset="0"/>
                          <a:ea typeface="宋体" panose="02010600030101010101" pitchFamily="2" charset="-122"/>
                        </a:rPr>
                        <a:t>总计</a:t>
                      </a:r>
                      <a:endParaRPr lang="zh-CN" altLang="en-US" sz="1800" b="1"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2504</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2506</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2543</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2539</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2572</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r>
                        <a:rPr lang="en-US" altLang="zh-CN" sz="1600" b="0" u="none" strike="noStrike" baseline="0" dirty="0">
                          <a:solidFill>
                            <a:schemeClr val="bg1">
                              <a:lumMod val="10000"/>
                            </a:schemeClr>
                          </a:solidFill>
                          <a:effectLst/>
                          <a:latin typeface="Times New Roman" panose="02020603050405020304" pitchFamily="18" charset="0"/>
                          <a:ea typeface="宋体" panose="02010600030101010101" pitchFamily="2" charset="-122"/>
                        </a:rPr>
                        <a:t>2572</a:t>
                      </a:r>
                      <a:endParaRPr lang="en-US" altLang="zh-CN" sz="16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9525" marR="9525" marT="9525" marB="0" anchor="ctr"/>
                </a:tc>
                <a:extLst>
                  <a:ext uri="{0D108BD9-81ED-4DB2-BD59-A6C34878D82A}">
                    <a16:rowId xmlns:a16="http://schemas.microsoft.com/office/drawing/2014/main" val="1908737027"/>
                  </a:ext>
                </a:extLst>
              </a:tr>
            </a:tbl>
          </a:graphicData>
        </a:graphic>
      </p:graphicFrame>
    </p:spTree>
    <p:extLst>
      <p:ext uri="{BB962C8B-B14F-4D97-AF65-F5344CB8AC3E}">
        <p14:creationId xmlns:p14="http://schemas.microsoft.com/office/powerpoint/2010/main" val="3886855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E177D550-DE36-85D7-AA29-313206088F9D}"/>
              </a:ext>
            </a:extLst>
          </p:cNvPr>
          <p:cNvGraphicFramePr>
            <a:graphicFrameLocks noGrp="1"/>
          </p:cNvGraphicFramePr>
          <p:nvPr>
            <p:extLst>
              <p:ext uri="{D42A27DB-BD31-4B8C-83A1-F6EECF244321}">
                <p14:modId xmlns:p14="http://schemas.microsoft.com/office/powerpoint/2010/main" val="1974894016"/>
              </p:ext>
            </p:extLst>
          </p:nvPr>
        </p:nvGraphicFramePr>
        <p:xfrm>
          <a:off x="1807464" y="2854262"/>
          <a:ext cx="8918448" cy="911733"/>
        </p:xfrm>
        <a:graphic>
          <a:graphicData uri="http://schemas.openxmlformats.org/drawingml/2006/table">
            <a:tbl>
              <a:tblPr firstRow="1" bandRow="1">
                <a:tableStyleId>{5C22544A-7EE6-4342-B048-85BDC9FD1C3A}</a:tableStyleId>
              </a:tblPr>
              <a:tblGrid>
                <a:gridCol w="987552">
                  <a:extLst>
                    <a:ext uri="{9D8B030D-6E8A-4147-A177-3AD203B41FA5}">
                      <a16:colId xmlns:a16="http://schemas.microsoft.com/office/drawing/2014/main" val="3373709626"/>
                    </a:ext>
                  </a:extLst>
                </a:gridCol>
                <a:gridCol w="1115567">
                  <a:extLst>
                    <a:ext uri="{9D8B030D-6E8A-4147-A177-3AD203B41FA5}">
                      <a16:colId xmlns:a16="http://schemas.microsoft.com/office/drawing/2014/main" val="3835330015"/>
                    </a:ext>
                  </a:extLst>
                </a:gridCol>
                <a:gridCol w="871729">
                  <a:extLst>
                    <a:ext uri="{9D8B030D-6E8A-4147-A177-3AD203B41FA5}">
                      <a16:colId xmlns:a16="http://schemas.microsoft.com/office/drawing/2014/main" val="1315923726"/>
                    </a:ext>
                  </a:extLst>
                </a:gridCol>
                <a:gridCol w="859536">
                  <a:extLst>
                    <a:ext uri="{9D8B030D-6E8A-4147-A177-3AD203B41FA5}">
                      <a16:colId xmlns:a16="http://schemas.microsoft.com/office/drawing/2014/main" val="900517642"/>
                    </a:ext>
                  </a:extLst>
                </a:gridCol>
                <a:gridCol w="987552">
                  <a:extLst>
                    <a:ext uri="{9D8B030D-6E8A-4147-A177-3AD203B41FA5}">
                      <a16:colId xmlns:a16="http://schemas.microsoft.com/office/drawing/2014/main" val="1559586582"/>
                    </a:ext>
                  </a:extLst>
                </a:gridCol>
                <a:gridCol w="877824">
                  <a:extLst>
                    <a:ext uri="{9D8B030D-6E8A-4147-A177-3AD203B41FA5}">
                      <a16:colId xmlns:a16="http://schemas.microsoft.com/office/drawing/2014/main" val="880514627"/>
                    </a:ext>
                  </a:extLst>
                </a:gridCol>
                <a:gridCol w="837088">
                  <a:extLst>
                    <a:ext uri="{9D8B030D-6E8A-4147-A177-3AD203B41FA5}">
                      <a16:colId xmlns:a16="http://schemas.microsoft.com/office/drawing/2014/main" val="1245135425"/>
                    </a:ext>
                  </a:extLst>
                </a:gridCol>
                <a:gridCol w="909016">
                  <a:extLst>
                    <a:ext uri="{9D8B030D-6E8A-4147-A177-3AD203B41FA5}">
                      <a16:colId xmlns:a16="http://schemas.microsoft.com/office/drawing/2014/main" val="2407700856"/>
                    </a:ext>
                  </a:extLst>
                </a:gridCol>
                <a:gridCol w="774591">
                  <a:extLst>
                    <a:ext uri="{9D8B030D-6E8A-4147-A177-3AD203B41FA5}">
                      <a16:colId xmlns:a16="http://schemas.microsoft.com/office/drawing/2014/main" val="2502603715"/>
                    </a:ext>
                  </a:extLst>
                </a:gridCol>
                <a:gridCol w="697993">
                  <a:extLst>
                    <a:ext uri="{9D8B030D-6E8A-4147-A177-3AD203B41FA5}">
                      <a16:colId xmlns:a16="http://schemas.microsoft.com/office/drawing/2014/main" val="572119060"/>
                    </a:ext>
                  </a:extLst>
                </a:gridCol>
              </a:tblGrid>
              <a:tr h="576453">
                <a:tc>
                  <a:txBody>
                    <a:bodyPr/>
                    <a:lstStyle/>
                    <a:p>
                      <a:pPr algn="ctr" fontAlgn="ctr"/>
                      <a:endParaRPr lang="en-US" sz="1600" b="0" i="0" u="none" strike="noStrike" baseline="0"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b="1" i="0" u="none" strike="noStrike" baseline="0" dirty="0">
                          <a:solidFill>
                            <a:srgbClr val="000000"/>
                          </a:solidFill>
                          <a:effectLst/>
                          <a:latin typeface="Times New Roman" panose="02020603050405020304" pitchFamily="18" charset="0"/>
                          <a:ea typeface="等线" panose="02010600030101010101" pitchFamily="2" charset="-122"/>
                        </a:rPr>
                        <a:t>Impervious</a:t>
                      </a: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b="1" i="0" u="none" strike="noStrike" baseline="0" dirty="0">
                          <a:solidFill>
                            <a:srgbClr val="000000"/>
                          </a:solidFill>
                          <a:effectLst/>
                          <a:latin typeface="Times New Roman" panose="02020603050405020304" pitchFamily="18" charset="0"/>
                          <a:ea typeface="等线" panose="02010600030101010101" pitchFamily="2" charset="-122"/>
                        </a:rPr>
                        <a:t>Forest</a:t>
                      </a: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b="1" i="0" u="none" strike="noStrike" baseline="0" dirty="0">
                          <a:solidFill>
                            <a:srgbClr val="000000"/>
                          </a:solidFill>
                          <a:effectLst/>
                          <a:latin typeface="Times New Roman" panose="02020603050405020304" pitchFamily="18" charset="0"/>
                          <a:ea typeface="等线" panose="02010600030101010101" pitchFamily="2" charset="-122"/>
                        </a:rPr>
                        <a:t>Water</a:t>
                      </a: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b="1" i="0" u="none" strike="noStrike" baseline="0" dirty="0">
                          <a:solidFill>
                            <a:srgbClr val="000000"/>
                          </a:solidFill>
                          <a:effectLst/>
                          <a:latin typeface="Times New Roman" panose="02020603050405020304" pitchFamily="18" charset="0"/>
                          <a:ea typeface="等线" panose="02010600030101010101" pitchFamily="2" charset="-122"/>
                        </a:rPr>
                        <a:t>Cropland</a:t>
                      </a: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b="1" i="0" u="none" strike="noStrike" baseline="0" dirty="0">
                          <a:solidFill>
                            <a:srgbClr val="000000"/>
                          </a:solidFill>
                          <a:effectLst/>
                          <a:latin typeface="Times New Roman" panose="02020603050405020304" pitchFamily="18" charset="0"/>
                          <a:ea typeface="等线" panose="02010600030101010101" pitchFamily="2" charset="-122"/>
                        </a:rPr>
                        <a:t>Citrus</a:t>
                      </a: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b="1" i="0" u="none" strike="noStrike" baseline="0" dirty="0">
                          <a:solidFill>
                            <a:srgbClr val="000000"/>
                          </a:solidFill>
                          <a:effectLst/>
                          <a:latin typeface="Times New Roman" panose="02020603050405020304" pitchFamily="18" charset="0"/>
                          <a:ea typeface="等线" panose="02010600030101010101" pitchFamily="2" charset="-122"/>
                        </a:rPr>
                        <a:t>Bush</a:t>
                      </a: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b="1" i="0" u="none" strike="noStrike" baseline="0" dirty="0">
                          <a:solidFill>
                            <a:srgbClr val="000000"/>
                          </a:solidFill>
                          <a:effectLst/>
                          <a:latin typeface="Times New Roman" panose="02020603050405020304" pitchFamily="18" charset="0"/>
                          <a:ea typeface="等线" panose="02010600030101010101" pitchFamily="2" charset="-122"/>
                        </a:rPr>
                        <a:t>Bare land</a:t>
                      </a: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b="1" i="0" u="none" strike="noStrike" baseline="0" dirty="0">
                          <a:solidFill>
                            <a:srgbClr val="000000"/>
                          </a:solidFill>
                          <a:effectLst/>
                          <a:latin typeface="Times New Roman" panose="02020603050405020304" pitchFamily="18" charset="0"/>
                          <a:ea typeface="等线" panose="02010600030101010101" pitchFamily="2" charset="-122"/>
                        </a:rPr>
                        <a:t>IPS</a:t>
                      </a: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b="1" i="0" u="none" strike="noStrike" baseline="0" dirty="0">
                          <a:solidFill>
                            <a:srgbClr val="000000"/>
                          </a:solidFill>
                          <a:effectLst/>
                          <a:latin typeface="Times New Roman" panose="02020603050405020304" pitchFamily="18" charset="0"/>
                          <a:ea typeface="等线" panose="02010600030101010101" pitchFamily="2" charset="-122"/>
                        </a:rPr>
                        <a:t>T</a:t>
                      </a:r>
                      <a:r>
                        <a:rPr lang="en-US" altLang="zh-CN" sz="1600" b="1" i="0" u="none" strike="noStrike" baseline="0" dirty="0">
                          <a:solidFill>
                            <a:srgbClr val="000000"/>
                          </a:solidFill>
                          <a:effectLst/>
                          <a:latin typeface="Times New Roman" panose="02020603050405020304" pitchFamily="18" charset="0"/>
                          <a:ea typeface="等线" panose="02010600030101010101" pitchFamily="2" charset="-122"/>
                        </a:rPr>
                        <a:t>otal</a:t>
                      </a:r>
                      <a:endParaRPr lang="en-US" sz="1600" b="1" i="0" u="none" strike="noStrike" baseline="0"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220052893"/>
                  </a:ext>
                </a:extLst>
              </a:tr>
              <a:tr h="335280">
                <a:tc>
                  <a:txBody>
                    <a:bodyPr/>
                    <a:lstStyle/>
                    <a:p>
                      <a:pPr algn="ctr"/>
                      <a:r>
                        <a:rPr lang="en-US" altLang="zh-CN" sz="1600" b="1" i="0" kern="1200" baseline="0" dirty="0">
                          <a:solidFill>
                            <a:schemeClr val="dk1"/>
                          </a:solidFill>
                          <a:effectLst/>
                          <a:latin typeface="Times New Roman" panose="02020603050405020304" pitchFamily="18" charset="0"/>
                          <a:ea typeface="+mn-ea"/>
                          <a:cs typeface="+mn-cs"/>
                        </a:rPr>
                        <a:t>Number</a:t>
                      </a:r>
                      <a:endParaRPr lang="zh-CN" altLang="en-US" sz="1600" b="1" baseline="0" dirty="0">
                        <a:latin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600" baseline="0" dirty="0">
                          <a:latin typeface="Times New Roman" panose="02020603050405020304" pitchFamily="18" charset="0"/>
                        </a:rPr>
                        <a:t>175</a:t>
                      </a:r>
                      <a:endParaRPr lang="zh-CN" altLang="en-US" sz="1600" baseline="0" dirty="0">
                        <a:latin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600" baseline="0" dirty="0">
                          <a:latin typeface="Times New Roman" panose="02020603050405020304" pitchFamily="18" charset="0"/>
                        </a:rPr>
                        <a:t>787</a:t>
                      </a:r>
                      <a:endParaRPr lang="zh-CN" altLang="en-US" sz="1600" baseline="0" dirty="0">
                        <a:latin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600" baseline="0" dirty="0">
                          <a:latin typeface="Times New Roman" panose="02020603050405020304" pitchFamily="18" charset="0"/>
                        </a:rPr>
                        <a:t>131</a:t>
                      </a:r>
                      <a:endParaRPr lang="zh-CN" altLang="en-US" sz="1600" baseline="0" dirty="0">
                        <a:latin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600" baseline="0" dirty="0">
                          <a:latin typeface="Times New Roman" panose="02020603050405020304" pitchFamily="18" charset="0"/>
                        </a:rPr>
                        <a:t>452</a:t>
                      </a:r>
                      <a:endParaRPr lang="zh-CN" altLang="en-US" sz="1600" baseline="0" dirty="0">
                        <a:latin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600" baseline="0" dirty="0">
                          <a:latin typeface="Times New Roman" panose="02020603050405020304" pitchFamily="18" charset="0"/>
                        </a:rPr>
                        <a:t>357</a:t>
                      </a:r>
                      <a:endParaRPr lang="zh-CN" altLang="en-US" sz="1600" baseline="0" dirty="0">
                        <a:latin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600" baseline="0" dirty="0">
                          <a:latin typeface="Times New Roman" panose="02020603050405020304" pitchFamily="18" charset="0"/>
                        </a:rPr>
                        <a:t>283</a:t>
                      </a:r>
                      <a:endParaRPr lang="zh-CN" altLang="en-US" sz="1600" baseline="0" dirty="0">
                        <a:latin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600" baseline="0" dirty="0">
                          <a:latin typeface="Times New Roman" panose="02020603050405020304" pitchFamily="18" charset="0"/>
                        </a:rPr>
                        <a:t>137</a:t>
                      </a:r>
                      <a:endParaRPr lang="zh-CN" altLang="en-US" sz="1600" baseline="0" dirty="0">
                        <a:latin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600" baseline="0" dirty="0">
                          <a:latin typeface="Times New Roman" panose="02020603050405020304" pitchFamily="18" charset="0"/>
                        </a:rPr>
                        <a:t>250</a:t>
                      </a:r>
                      <a:endParaRPr lang="zh-CN" altLang="en-US" sz="1600" baseline="0" dirty="0">
                        <a:latin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600" baseline="0" dirty="0">
                          <a:latin typeface="Times New Roman" panose="02020603050405020304" pitchFamily="18" charset="0"/>
                        </a:rPr>
                        <a:t>2572</a:t>
                      </a:r>
                      <a:endParaRPr lang="zh-CN" altLang="en-US" sz="1600" baseline="0" dirty="0">
                        <a:latin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1592772"/>
                  </a:ext>
                </a:extLst>
              </a:tr>
            </a:tbl>
          </a:graphicData>
        </a:graphic>
      </p:graphicFrame>
    </p:spTree>
    <p:extLst>
      <p:ext uri="{BB962C8B-B14F-4D97-AF65-F5344CB8AC3E}">
        <p14:creationId xmlns:p14="http://schemas.microsoft.com/office/powerpoint/2010/main" val="370728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E8A700-34E9-60AF-787C-787B2F1CDA0D}"/>
              </a:ext>
            </a:extLst>
          </p:cNvPr>
          <p:cNvSpPr txBox="1"/>
          <p:nvPr/>
        </p:nvSpPr>
        <p:spPr>
          <a:xfrm>
            <a:off x="814521" y="178574"/>
            <a:ext cx="2954655" cy="646331"/>
          </a:xfrm>
          <a:prstGeom prst="rect">
            <a:avLst/>
          </a:prstGeom>
          <a:noFill/>
        </p:spPr>
        <p:txBody>
          <a:bodyPr wrap="none" rtlCol="0">
            <a:spAutoFit/>
          </a:bodyPr>
          <a:lstStyle/>
          <a:p>
            <a:pPr defTabSz="914434">
              <a:defRPr/>
            </a:pPr>
            <a:r>
              <a:rPr lang="zh-CN" altLang="en-US" sz="3600" b="1" dirty="0">
                <a:solidFill>
                  <a:srgbClr val="44546B"/>
                </a:solidFill>
                <a:latin typeface="微软雅黑" panose="020B0503020204020204" pitchFamily="34" charset="-122"/>
                <a:ea typeface="微软雅黑" panose="020B0503020204020204" pitchFamily="34" charset="-122"/>
              </a:rPr>
              <a:t>分类特征获取</a:t>
            </a:r>
          </a:p>
        </p:txBody>
      </p:sp>
      <p:graphicFrame>
        <p:nvGraphicFramePr>
          <p:cNvPr id="3" name="表格 2">
            <a:extLst>
              <a:ext uri="{FF2B5EF4-FFF2-40B4-BE49-F238E27FC236}">
                <a16:creationId xmlns:a16="http://schemas.microsoft.com/office/drawing/2014/main" id="{BD97E4C0-4206-90C9-7741-5E843E575E1B}"/>
              </a:ext>
            </a:extLst>
          </p:cNvPr>
          <p:cNvGraphicFramePr>
            <a:graphicFrameLocks noGrp="1"/>
          </p:cNvGraphicFramePr>
          <p:nvPr/>
        </p:nvGraphicFramePr>
        <p:xfrm>
          <a:off x="814521" y="1064610"/>
          <a:ext cx="10466862" cy="5657657"/>
        </p:xfrm>
        <a:graphic>
          <a:graphicData uri="http://schemas.openxmlformats.org/drawingml/2006/table">
            <a:tbl>
              <a:tblPr>
                <a:tableStyleId>{5C22544A-7EE6-4342-B048-85BDC9FD1C3A}</a:tableStyleId>
              </a:tblPr>
              <a:tblGrid>
                <a:gridCol w="2162243">
                  <a:extLst>
                    <a:ext uri="{9D8B030D-6E8A-4147-A177-3AD203B41FA5}">
                      <a16:colId xmlns:a16="http://schemas.microsoft.com/office/drawing/2014/main" val="3878191448"/>
                    </a:ext>
                  </a:extLst>
                </a:gridCol>
                <a:gridCol w="2162243">
                  <a:extLst>
                    <a:ext uri="{9D8B030D-6E8A-4147-A177-3AD203B41FA5}">
                      <a16:colId xmlns:a16="http://schemas.microsoft.com/office/drawing/2014/main" val="3536981337"/>
                    </a:ext>
                  </a:extLst>
                </a:gridCol>
                <a:gridCol w="2768545">
                  <a:extLst>
                    <a:ext uri="{9D8B030D-6E8A-4147-A177-3AD203B41FA5}">
                      <a16:colId xmlns:a16="http://schemas.microsoft.com/office/drawing/2014/main" val="1941169828"/>
                    </a:ext>
                  </a:extLst>
                </a:gridCol>
                <a:gridCol w="1651666">
                  <a:extLst>
                    <a:ext uri="{9D8B030D-6E8A-4147-A177-3AD203B41FA5}">
                      <a16:colId xmlns:a16="http://schemas.microsoft.com/office/drawing/2014/main" val="3493478987"/>
                    </a:ext>
                  </a:extLst>
                </a:gridCol>
                <a:gridCol w="1722165">
                  <a:extLst>
                    <a:ext uri="{9D8B030D-6E8A-4147-A177-3AD203B41FA5}">
                      <a16:colId xmlns:a16="http://schemas.microsoft.com/office/drawing/2014/main" val="3778328851"/>
                    </a:ext>
                  </a:extLst>
                </a:gridCol>
              </a:tblGrid>
              <a:tr h="827649">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Sentinel-2</a:t>
                      </a:r>
                      <a:r>
                        <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影像光谱特征（</a:t>
                      </a: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11</a:t>
                      </a:r>
                      <a:r>
                        <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a:t>
                      </a: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4</a:t>
                      </a:r>
                      <a:r>
                        <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个）</a:t>
                      </a:r>
                    </a:p>
                  </a:txBody>
                  <a:tcPr marL="4689" marR="4689" marT="468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宽带指数特征组（</a:t>
                      </a:r>
                      <a:r>
                        <a:rPr lang="en-US" altLang="zh-CN"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6*4+2</a:t>
                      </a:r>
                      <a:r>
                        <a:rPr lang="zh-CN" alt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个）</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窄带指数特征组（</a:t>
                      </a:r>
                      <a:r>
                        <a:rPr lang="en-US" altLang="zh-CN"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7*4</a:t>
                      </a:r>
                      <a:r>
                        <a:rPr lang="zh-CN" alt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个）</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纹理特征组（</a:t>
                      </a:r>
                      <a:r>
                        <a:rPr lang="en-US" altLang="zh-CN"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8*4</a:t>
                      </a:r>
                      <a:r>
                        <a:rPr lang="zh-CN" alt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个）</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SRTM30M</a:t>
                      </a:r>
                      <a:r>
                        <a:rPr lang="zh-CN" alt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地形</a:t>
                      </a:r>
                      <a:r>
                        <a:rPr lang="en-US" altLang="zh-CN"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-Landsat8</a:t>
                      </a:r>
                      <a:r>
                        <a:rPr lang="zh-CN" alt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温度特征组（</a:t>
                      </a:r>
                      <a:r>
                        <a:rPr lang="en-US" altLang="zh-CN"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1*4+4</a:t>
                      </a:r>
                      <a:r>
                        <a:rPr lang="zh-CN" alt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个）</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3377913"/>
                  </a:ext>
                </a:extLst>
              </a:tr>
              <a:tr h="435197">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B1</a:t>
                      </a:r>
                    </a:p>
                  </a:txBody>
                  <a:tcPr marL="4689" marR="4689" marT="4689"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NDVI</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Cire</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SAVG</a:t>
                      </a:r>
                    </a:p>
                  </a:txBody>
                  <a:tcPr marL="4689" marR="4689" marT="4689"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LST</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2805852"/>
                  </a:ext>
                </a:extLst>
              </a:tr>
              <a:tr h="435197">
                <a:tc>
                  <a:txBody>
                    <a:bodyPr/>
                    <a:lstStyle/>
                    <a:p>
                      <a:pPr algn="ctr" fontAlgn="ctr"/>
                      <a:r>
                        <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B2</a:t>
                      </a: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EVI</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NDRE1</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VAR</a:t>
                      </a: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cap="all" baseline="0" dirty="0">
                          <a:solidFill>
                            <a:schemeClr val="bg1">
                              <a:lumMod val="10000"/>
                            </a:schemeClr>
                          </a:solidFill>
                          <a:effectLst/>
                          <a:latin typeface="Times New Roman" panose="02020603050405020304" pitchFamily="18" charset="0"/>
                          <a:ea typeface="宋体" panose="02010600030101010101" pitchFamily="2" charset="-122"/>
                        </a:rPr>
                        <a:t>elevation</a:t>
                      </a:r>
                      <a:endParaRPr lang="zh-CN" altLang="en-US" sz="1800" b="0" i="0" u="none" strike="noStrike" cap="all"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6368473"/>
                  </a:ext>
                </a:extLst>
              </a:tr>
              <a:tr h="435197">
                <a:tc>
                  <a:txBody>
                    <a:bodyPr/>
                    <a:lstStyle/>
                    <a:p>
                      <a:pPr algn="ctr" fontAlgn="ctr"/>
                      <a:r>
                        <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B3</a:t>
                      </a: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SAVI</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NDRE2</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CONTRAST</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cap="all" baseline="0" dirty="0">
                          <a:solidFill>
                            <a:schemeClr val="bg1">
                              <a:lumMod val="10000"/>
                            </a:schemeClr>
                          </a:solidFill>
                          <a:effectLst/>
                          <a:latin typeface="Times New Roman" panose="02020603050405020304" pitchFamily="18" charset="0"/>
                          <a:ea typeface="宋体" panose="02010600030101010101" pitchFamily="2" charset="-122"/>
                        </a:rPr>
                        <a:t>slope</a:t>
                      </a:r>
                      <a:endParaRPr lang="zh-CN" altLang="en-US" sz="1800" b="0" i="0" u="none" strike="noStrike" cap="all"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2836678"/>
                  </a:ext>
                </a:extLst>
              </a:tr>
              <a:tr h="478038">
                <a:tc>
                  <a:txBody>
                    <a:bodyPr/>
                    <a:lstStyle/>
                    <a:p>
                      <a:pPr algn="ctr" fontAlgn="ctr"/>
                      <a:r>
                        <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B4</a:t>
                      </a: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err="1">
                          <a:solidFill>
                            <a:schemeClr val="bg1">
                              <a:lumMod val="10000"/>
                            </a:schemeClr>
                          </a:solidFill>
                          <a:effectLst/>
                          <a:latin typeface="Times New Roman" panose="02020603050405020304" pitchFamily="18" charset="0"/>
                          <a:ea typeface="宋体" panose="02010600030101010101" pitchFamily="2" charset="-122"/>
                        </a:rPr>
                        <a:t>mNDWI</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MTCI</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IDM</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cap="all" baseline="0" dirty="0">
                          <a:solidFill>
                            <a:schemeClr val="bg1">
                              <a:lumMod val="10000"/>
                            </a:schemeClr>
                          </a:solidFill>
                          <a:effectLst/>
                          <a:latin typeface="Times New Roman" panose="02020603050405020304" pitchFamily="18" charset="0"/>
                          <a:ea typeface="宋体" panose="02010600030101010101" pitchFamily="2" charset="-122"/>
                        </a:rPr>
                        <a:t>aspect</a:t>
                      </a:r>
                      <a:endParaRPr lang="zh-CN" altLang="en-US" sz="1800" b="0" i="0" u="none" strike="noStrike" cap="all"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2426417"/>
                  </a:ext>
                </a:extLst>
              </a:tr>
              <a:tr h="435197">
                <a:tc>
                  <a:txBody>
                    <a:bodyPr/>
                    <a:lstStyle/>
                    <a:p>
                      <a:pPr algn="ctr" fontAlgn="ctr"/>
                      <a:r>
                        <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B5</a:t>
                      </a: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NDMI</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NDVIRE1</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ENT</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cap="all" baseline="0" dirty="0" err="1">
                          <a:solidFill>
                            <a:schemeClr val="bg1">
                              <a:lumMod val="10000"/>
                            </a:schemeClr>
                          </a:solidFill>
                          <a:effectLst/>
                          <a:latin typeface="Times New Roman" panose="02020603050405020304" pitchFamily="18" charset="0"/>
                          <a:ea typeface="宋体" panose="02010600030101010101" pitchFamily="2" charset="-122"/>
                        </a:rPr>
                        <a:t>hillshade</a:t>
                      </a:r>
                      <a:endParaRPr lang="zh-CN" altLang="en-US" sz="1800" b="0" i="0" u="none" strike="noStrike" cap="all"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1445264"/>
                  </a:ext>
                </a:extLst>
              </a:tr>
              <a:tr h="435197">
                <a:tc>
                  <a:txBody>
                    <a:bodyPr/>
                    <a:lstStyle/>
                    <a:p>
                      <a:pPr algn="ctr" fontAlgn="ctr"/>
                      <a:r>
                        <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B6</a:t>
                      </a: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PMLI</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NDVIRE2</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ASM</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2541232"/>
                  </a:ext>
                </a:extLst>
              </a:tr>
              <a:tr h="435197">
                <a:tc>
                  <a:txBody>
                    <a:bodyPr/>
                    <a:lstStyle/>
                    <a:p>
                      <a:pPr algn="ctr" fontAlgn="ctr"/>
                      <a:r>
                        <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B7</a:t>
                      </a: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err="1">
                          <a:solidFill>
                            <a:schemeClr val="bg1">
                              <a:lumMod val="10000"/>
                            </a:schemeClr>
                          </a:solidFill>
                          <a:effectLst/>
                          <a:latin typeface="Times New Roman" panose="02020603050405020304" pitchFamily="18" charset="0"/>
                          <a:ea typeface="宋体" panose="02010600030101010101" pitchFamily="2" charset="-122"/>
                        </a:rPr>
                        <a:t>maxNDVI</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NDVIRE3</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DISS</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66128107"/>
                  </a:ext>
                </a:extLst>
              </a:tr>
              <a:tr h="435197">
                <a:tc>
                  <a:txBody>
                    <a:bodyPr/>
                    <a:lstStyle/>
                    <a:p>
                      <a:pPr algn="ctr" fontAlgn="ctr"/>
                      <a:r>
                        <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B8</a:t>
                      </a: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1800" u="none" strike="noStrike" baseline="0" dirty="0" err="1">
                          <a:solidFill>
                            <a:schemeClr val="bg1">
                              <a:lumMod val="10000"/>
                            </a:schemeClr>
                          </a:solidFill>
                          <a:effectLst/>
                          <a:latin typeface="Times New Roman" panose="02020603050405020304" pitchFamily="18" charset="0"/>
                          <a:ea typeface="宋体" panose="02010600030101010101" pitchFamily="2" charset="-122"/>
                        </a:rPr>
                        <a:t>ninNDVI</a:t>
                      </a: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CORR</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4315562"/>
                  </a:ext>
                </a:extLst>
              </a:tr>
              <a:tr h="435197">
                <a:tc>
                  <a:txBody>
                    <a:bodyPr/>
                    <a:lstStyle/>
                    <a:p>
                      <a:pPr algn="ctr" fontAlgn="ctr"/>
                      <a:r>
                        <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B9</a:t>
                      </a: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zh-CN" altLang="en-US" sz="1800" u="none" strike="noStrike" baseline="0" dirty="0">
                          <a:solidFill>
                            <a:schemeClr val="bg1">
                              <a:lumMod val="10000"/>
                            </a:schemeClr>
                          </a:solidFill>
                          <a:effectLst/>
                          <a:latin typeface="Times New Roman" panose="02020603050405020304" pitchFamily="18" charset="0"/>
                          <a:ea typeface="宋体" panose="02010600030101010101" pitchFamily="2" charset="-122"/>
                        </a:rPr>
                        <a:t>　</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8745081"/>
                  </a:ext>
                </a:extLst>
              </a:tr>
              <a:tr h="435197">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B11</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739103"/>
                  </a:ext>
                </a:extLst>
              </a:tr>
              <a:tr h="435197">
                <a:tc>
                  <a:txBody>
                    <a:bodyPr/>
                    <a:lstStyle/>
                    <a:p>
                      <a:pPr algn="ctr" fontAlgn="ctr"/>
                      <a:r>
                        <a:rPr lang="en-US" altLang="zh-CN"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rPr>
                        <a:t>B12</a:t>
                      </a: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800" b="0" i="0" u="none" strike="noStrike" baseline="0" dirty="0">
                        <a:solidFill>
                          <a:schemeClr val="bg1">
                            <a:lumMod val="10000"/>
                          </a:schemeClr>
                        </a:solidFill>
                        <a:effectLst/>
                        <a:latin typeface="Times New Roman" panose="02020603050405020304" pitchFamily="18" charset="0"/>
                        <a:ea typeface="宋体" panose="02010600030101010101" pitchFamily="2" charset="-122"/>
                      </a:endParaRPr>
                    </a:p>
                  </a:txBody>
                  <a:tcPr marL="4689" marR="4689" marT="4689"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173320"/>
                  </a:ext>
                </a:extLst>
              </a:tr>
            </a:tbl>
          </a:graphicData>
        </a:graphic>
      </p:graphicFrame>
    </p:spTree>
    <p:extLst>
      <p:ext uri="{BB962C8B-B14F-4D97-AF65-F5344CB8AC3E}">
        <p14:creationId xmlns:p14="http://schemas.microsoft.com/office/powerpoint/2010/main" val="17934435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55">
      <a:dk1>
        <a:srgbClr val="44546B"/>
      </a:dk1>
      <a:lt1>
        <a:srgbClr val="F2F2F2"/>
      </a:lt1>
      <a:dk2>
        <a:srgbClr val="44546A"/>
      </a:dk2>
      <a:lt2>
        <a:srgbClr val="E7E6E6"/>
      </a:lt2>
      <a:accent1>
        <a:srgbClr val="44546B"/>
      </a:accent1>
      <a:accent2>
        <a:srgbClr val="D14553"/>
      </a:accent2>
      <a:accent3>
        <a:srgbClr val="A5A5A5"/>
      </a:accent3>
      <a:accent4>
        <a:srgbClr val="FFC000"/>
      </a:accent4>
      <a:accent5>
        <a:srgbClr val="5B9BD5"/>
      </a:accent5>
      <a:accent6>
        <a:srgbClr val="70AD47"/>
      </a:accent6>
      <a:hlink>
        <a:srgbClr val="0563C1"/>
      </a:hlink>
      <a:folHlink>
        <a:srgbClr val="954F72"/>
      </a:folHlink>
    </a:clrScheme>
    <a:fontScheme name="自定义 11">
      <a:majorFont>
        <a:latin typeface="思源宋体 CN Heavy"/>
        <a:ea typeface="思源宋体 CN Heavy"/>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355">
      <a:dk1>
        <a:srgbClr val="44546B"/>
      </a:dk1>
      <a:lt1>
        <a:srgbClr val="F2F2F2"/>
      </a:lt1>
      <a:dk2>
        <a:srgbClr val="44546A"/>
      </a:dk2>
      <a:lt2>
        <a:srgbClr val="E7E6E6"/>
      </a:lt2>
      <a:accent1>
        <a:srgbClr val="44546B"/>
      </a:accent1>
      <a:accent2>
        <a:srgbClr val="D14553"/>
      </a:accent2>
      <a:accent3>
        <a:srgbClr val="A5A5A5"/>
      </a:accent3>
      <a:accent4>
        <a:srgbClr val="FFC000"/>
      </a:accent4>
      <a:accent5>
        <a:srgbClr val="5B9BD5"/>
      </a:accent5>
      <a:accent6>
        <a:srgbClr val="70AD47"/>
      </a:accent6>
      <a:hlink>
        <a:srgbClr val="0563C1"/>
      </a:hlink>
      <a:folHlink>
        <a:srgbClr val="954F72"/>
      </a:folHlink>
    </a:clrScheme>
    <a:fontScheme name="自定义 11">
      <a:majorFont>
        <a:latin typeface="思源宋体 CN Heavy"/>
        <a:ea typeface="思源宋体 CN Heavy"/>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355">
    <a:dk1>
      <a:srgbClr val="44546B"/>
    </a:dk1>
    <a:lt1>
      <a:srgbClr val="F2F2F2"/>
    </a:lt1>
    <a:dk2>
      <a:srgbClr val="44546A"/>
    </a:dk2>
    <a:lt2>
      <a:srgbClr val="E7E6E6"/>
    </a:lt2>
    <a:accent1>
      <a:srgbClr val="44546B"/>
    </a:accent1>
    <a:accent2>
      <a:srgbClr val="D14553"/>
    </a:accent2>
    <a:accent3>
      <a:srgbClr val="A5A5A5"/>
    </a:accent3>
    <a:accent4>
      <a:srgbClr val="FFC000"/>
    </a:accent4>
    <a:accent5>
      <a:srgbClr val="5B9BD5"/>
    </a:accent5>
    <a:accent6>
      <a:srgbClr val="70AD47"/>
    </a:accent6>
    <a:hlink>
      <a:srgbClr val="0563C1"/>
    </a:hlink>
    <a:folHlink>
      <a:srgbClr val="954F72"/>
    </a:folHlink>
  </a:clrScheme>
  <a:fontScheme name="自定义 11">
    <a:majorFont>
      <a:latin typeface="思源宋体 CN Heavy"/>
      <a:ea typeface="思源宋体 CN Heavy"/>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355">
    <a:dk1>
      <a:srgbClr val="44546B"/>
    </a:dk1>
    <a:lt1>
      <a:srgbClr val="F2F2F2"/>
    </a:lt1>
    <a:dk2>
      <a:srgbClr val="44546A"/>
    </a:dk2>
    <a:lt2>
      <a:srgbClr val="E7E6E6"/>
    </a:lt2>
    <a:accent1>
      <a:srgbClr val="44546B"/>
    </a:accent1>
    <a:accent2>
      <a:srgbClr val="D14553"/>
    </a:accent2>
    <a:accent3>
      <a:srgbClr val="A5A5A5"/>
    </a:accent3>
    <a:accent4>
      <a:srgbClr val="FFC000"/>
    </a:accent4>
    <a:accent5>
      <a:srgbClr val="5B9BD5"/>
    </a:accent5>
    <a:accent6>
      <a:srgbClr val="70AD47"/>
    </a:accent6>
    <a:hlink>
      <a:srgbClr val="0563C1"/>
    </a:hlink>
    <a:folHlink>
      <a:srgbClr val="954F72"/>
    </a:folHlink>
  </a:clrScheme>
  <a:fontScheme name="自定义 11">
    <a:majorFont>
      <a:latin typeface="思源宋体 CN Heavy"/>
      <a:ea typeface="思源宋体 CN Heavy"/>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定义 355">
    <a:dk1>
      <a:srgbClr val="44546B"/>
    </a:dk1>
    <a:lt1>
      <a:srgbClr val="F2F2F2"/>
    </a:lt1>
    <a:dk2>
      <a:srgbClr val="44546A"/>
    </a:dk2>
    <a:lt2>
      <a:srgbClr val="E7E6E6"/>
    </a:lt2>
    <a:accent1>
      <a:srgbClr val="44546B"/>
    </a:accent1>
    <a:accent2>
      <a:srgbClr val="D14553"/>
    </a:accent2>
    <a:accent3>
      <a:srgbClr val="A5A5A5"/>
    </a:accent3>
    <a:accent4>
      <a:srgbClr val="FFC000"/>
    </a:accent4>
    <a:accent5>
      <a:srgbClr val="5B9BD5"/>
    </a:accent5>
    <a:accent6>
      <a:srgbClr val="70AD47"/>
    </a:accent6>
    <a:hlink>
      <a:srgbClr val="0563C1"/>
    </a:hlink>
    <a:folHlink>
      <a:srgbClr val="954F72"/>
    </a:folHlink>
  </a:clrScheme>
  <a:fontScheme name="自定义 11">
    <a:majorFont>
      <a:latin typeface="思源宋体 CN Heavy"/>
      <a:ea typeface="思源宋体 CN Heavy"/>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定义 355">
    <a:dk1>
      <a:srgbClr val="44546B"/>
    </a:dk1>
    <a:lt1>
      <a:srgbClr val="F2F2F2"/>
    </a:lt1>
    <a:dk2>
      <a:srgbClr val="44546A"/>
    </a:dk2>
    <a:lt2>
      <a:srgbClr val="E7E6E6"/>
    </a:lt2>
    <a:accent1>
      <a:srgbClr val="44546B"/>
    </a:accent1>
    <a:accent2>
      <a:srgbClr val="D14553"/>
    </a:accent2>
    <a:accent3>
      <a:srgbClr val="A5A5A5"/>
    </a:accent3>
    <a:accent4>
      <a:srgbClr val="FFC000"/>
    </a:accent4>
    <a:accent5>
      <a:srgbClr val="5B9BD5"/>
    </a:accent5>
    <a:accent6>
      <a:srgbClr val="70AD47"/>
    </a:accent6>
    <a:hlink>
      <a:srgbClr val="0563C1"/>
    </a:hlink>
    <a:folHlink>
      <a:srgbClr val="954F72"/>
    </a:folHlink>
  </a:clrScheme>
  <a:fontScheme name="自定义 11">
    <a:majorFont>
      <a:latin typeface="思源宋体 CN Heavy"/>
      <a:ea typeface="思源宋体 CN Heavy"/>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定义 355">
    <a:dk1>
      <a:srgbClr val="44546B"/>
    </a:dk1>
    <a:lt1>
      <a:srgbClr val="F2F2F2"/>
    </a:lt1>
    <a:dk2>
      <a:srgbClr val="44546A"/>
    </a:dk2>
    <a:lt2>
      <a:srgbClr val="E7E6E6"/>
    </a:lt2>
    <a:accent1>
      <a:srgbClr val="44546B"/>
    </a:accent1>
    <a:accent2>
      <a:srgbClr val="D14553"/>
    </a:accent2>
    <a:accent3>
      <a:srgbClr val="A5A5A5"/>
    </a:accent3>
    <a:accent4>
      <a:srgbClr val="FFC000"/>
    </a:accent4>
    <a:accent5>
      <a:srgbClr val="5B9BD5"/>
    </a:accent5>
    <a:accent6>
      <a:srgbClr val="70AD47"/>
    </a:accent6>
    <a:hlink>
      <a:srgbClr val="0563C1"/>
    </a:hlink>
    <a:folHlink>
      <a:srgbClr val="954F72"/>
    </a:folHlink>
  </a:clrScheme>
  <a:fontScheme name="自定义 11">
    <a:majorFont>
      <a:latin typeface="思源宋体 CN Heavy"/>
      <a:ea typeface="思源宋体 CN Heavy"/>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10786</TotalTime>
  <Words>2523</Words>
  <Application>Microsoft Office PowerPoint</Application>
  <PresentationFormat>宽屏</PresentationFormat>
  <Paragraphs>915</Paragraphs>
  <Slides>39</Slides>
  <Notes>4</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39</vt:i4>
      </vt:variant>
    </vt:vector>
  </HeadingPairs>
  <TitlesOfParts>
    <vt:vector size="49" baseType="lpstr">
      <vt:lpstr>等线</vt:lpstr>
      <vt:lpstr>等线 Light</vt:lpstr>
      <vt:lpstr>思源黑体 CN Normal</vt:lpstr>
      <vt:lpstr>宋体</vt:lpstr>
      <vt:lpstr>微软雅黑</vt:lpstr>
      <vt:lpstr>Arial</vt:lpstr>
      <vt:lpstr>Times New Roman</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余 国斌</dc:creator>
  <cp:lastModifiedBy>GB Y</cp:lastModifiedBy>
  <cp:revision>74</cp:revision>
  <dcterms:created xsi:type="dcterms:W3CDTF">2022-11-15T03:02:43Z</dcterms:created>
  <dcterms:modified xsi:type="dcterms:W3CDTF">2023-05-31T08:24:24Z</dcterms:modified>
</cp:coreProperties>
</file>